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21" r:id="rId1"/>
  </p:sldMasterIdLst>
  <p:notesMasterIdLst>
    <p:notesMasterId r:id="rId21"/>
  </p:notesMasterIdLst>
  <p:sldIdLst>
    <p:sldId id="1687" r:id="rId2"/>
    <p:sldId id="1717" r:id="rId3"/>
    <p:sldId id="1725" r:id="rId4"/>
    <p:sldId id="1731" r:id="rId5"/>
    <p:sldId id="1729" r:id="rId6"/>
    <p:sldId id="1726" r:id="rId7"/>
    <p:sldId id="1730" r:id="rId8"/>
    <p:sldId id="1727" r:id="rId9"/>
    <p:sldId id="1723" r:id="rId10"/>
    <p:sldId id="1718" r:id="rId11"/>
    <p:sldId id="1733" r:id="rId12"/>
    <p:sldId id="1734" r:id="rId13"/>
    <p:sldId id="1735" r:id="rId14"/>
    <p:sldId id="1740" r:id="rId15"/>
    <p:sldId id="1737" r:id="rId16"/>
    <p:sldId id="1738" r:id="rId17"/>
    <p:sldId id="1739" r:id="rId18"/>
    <p:sldId id="1736" r:id="rId19"/>
    <p:sldId id="1732" r:id="rId2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99-20-Terletska" initials="D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2AC"/>
    <a:srgbClr val="009999"/>
    <a:srgbClr val="00CC66"/>
    <a:srgbClr val="009900"/>
    <a:srgbClr val="00CC99"/>
    <a:srgbClr val="008000"/>
    <a:srgbClr val="0000FF"/>
    <a:srgbClr val="007AD6"/>
    <a:srgbClr val="FF9999"/>
    <a:srgbClr val="0048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6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1290" y="-282"/>
      </p:cViewPr>
      <p:guideLst>
        <p:guide orient="horz" pos="2160"/>
        <p:guide pos="384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44;&#1055;&#1057;%20&#1044;&#1054;&#1053;&#1045;&#1062;&#1068;&#1050;&#1040;%20&#1054;&#1041;&#1051;&#1040;&#1057;&#1058;&#1068;\&#1057;&#1042;&#1054;&#1044;&#1050;&#1048;%20&#1055;&#1054;&#1052;&#1045;&#1057;&#1071;&#1063;&#1053;&#1054;\2023\12_&#1075;&#1088;&#1091;&#1076;&#1077;&#1085;&#1100;\8_&#1044;&#1086;&#1076;&#1072;&#1090;&#1086;&#1082;_3_&#1052;&#1041;_&#1043;&#1088;&#1091;&#1076;&#1077;&#1085;&#1100;%202023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44;&#1055;&#1057;%20&#1044;&#1054;&#1053;&#1045;&#1062;&#1068;&#1050;&#1040;%20&#1054;&#1041;&#1051;&#1040;&#1057;&#1058;&#1068;\&#1057;&#1042;&#1054;&#1044;&#1050;&#1048;%20&#1055;&#1054;&#1052;&#1045;&#1057;&#1071;&#1063;&#1053;&#1054;\2023\12_&#1075;&#1088;&#1091;&#1076;&#1077;&#1085;&#1100;\8_&#1044;&#1086;&#1076;&#1072;&#1090;&#1086;&#1082;_3_&#1052;&#1041;_&#1043;&#1088;&#1091;&#1076;&#1077;&#1085;&#1100;%20202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rv-2651\0599\1200\&#1059;&#1055;&#1056;&#1040;&#1042;&#1051;&#1030;&#1053;&#1053;&#1071;\&#1055;&#1051;&#1040;&#1053;\2023\&#1047;&#1042;&#1030;&#1058;_2023&#1088;&#1110;&#1082;_&#1030;&#1030;&#1087;2023\&#1050;&#1085;&#1080;&#1075;&#1072;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rv-2651\0599\1200\&#1059;&#1055;&#1056;&#1040;&#1042;&#1051;&#1030;&#1053;&#1053;&#1071;\&#1055;&#1051;&#1040;&#1053;\2023\&#1047;&#1042;&#1030;&#1058;_2023&#1088;&#1110;&#1082;_&#1030;&#1030;&#1087;2023\&#1050;&#1085;&#1080;&#1075;&#1072;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1897880606334022E-2"/>
          <c:y val="9.8633151625277707E-2"/>
          <c:w val="0.8491557806375527"/>
          <c:h val="0.82442537786224956"/>
        </c:manualLayout>
      </c:layout>
      <c:pie3DChart>
        <c:varyColors val="1"/>
        <c:ser>
          <c:idx val="0"/>
          <c:order val="0"/>
          <c:explosion val="14"/>
          <c:dLbls>
            <c:dLbl>
              <c:idx val="0"/>
              <c:layout>
                <c:manualLayout>
                  <c:x val="-0.12676892480950888"/>
                  <c:y val="-0.50730668281849389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lang="ru-RU" sz="20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Податок та </a:t>
                    </a:r>
                    <a:r>
                      <a:rPr lang="ru-RU" sz="2000" b="0" i="0" u="none" strike="noStrike" kern="1200" baseline="0" dirty="0" err="1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збір</a:t>
                    </a:r>
                    <a:r>
                      <a:rPr lang="ru-RU" sz="20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</a:p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на доходи фізичних осіб   –</a:t>
                    </a:r>
                  </a:p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0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en-US" sz="20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12 334,</a:t>
                    </a:r>
                    <a:r>
                      <a:rPr lang="uk-UA" sz="20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3</a:t>
                    </a:r>
                    <a:r>
                      <a:rPr lang="ru-RU" sz="20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 млн грн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7.6159792801230322E-2"/>
                  <c:y val="0.10349594610420211"/>
                </c:manualLayout>
              </c:layout>
              <c:tx>
                <c:rich>
                  <a:bodyPr/>
                  <a:lstStyle/>
                  <a:p>
                    <a:pPr>
                      <a:defRPr lang="ru-RU" sz="1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sz="1800" dirty="0" smtClean="0"/>
                      <a:t>ДВ </a:t>
                    </a:r>
                    <a:r>
                      <a:rPr lang="ru-RU" sz="1800" b="0" i="0" u="none" strike="noStrike" baseline="0" dirty="0" smtClean="0"/>
                      <a:t>–</a:t>
                    </a:r>
                    <a:r>
                      <a:rPr lang="ru-RU" sz="1800" baseline="0" dirty="0" smtClean="0"/>
                      <a:t> </a:t>
                    </a:r>
                  </a:p>
                  <a:p>
                    <a:pPr>
                      <a:defRPr lang="ru-RU" sz="1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aseline="0" dirty="0" smtClean="0"/>
                      <a:t>1 077 </a:t>
                    </a:r>
                    <a:r>
                      <a:rPr lang="ru-RU" sz="1800" dirty="0" smtClean="0"/>
                      <a:t>млн </a:t>
                    </a:r>
                    <a:r>
                      <a:rPr lang="uk-UA" sz="1800" dirty="0" smtClean="0"/>
                      <a:t>грн</a:t>
                    </a:r>
                    <a:endParaRPr lang="ru-RU" sz="1800" dirty="0"/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-6.261176824262611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lang="ru-RU" sz="1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0" i="0" baseline="0" dirty="0" smtClean="0">
                        <a:latin typeface="Times New Roman" pitchFamily="18" charset="0"/>
                        <a:cs typeface="Times New Roman" pitchFamily="18" charset="0"/>
                      </a:rPr>
                      <a:t>І</a:t>
                    </a:r>
                    <a:r>
                      <a:rPr lang="ru-RU" sz="1800" b="0" i="0" baseline="0" dirty="0" smtClean="0"/>
                      <a:t>нші податки – </a:t>
                    </a:r>
                    <a:endParaRPr lang="ru-RU" dirty="0" smtClean="0"/>
                  </a:p>
                  <a:p>
                    <a:pPr>
                      <a:defRPr lang="ru-RU" sz="1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0" i="0" baseline="0" dirty="0" smtClean="0"/>
                      <a:t>268 млн грн</a:t>
                    </a:r>
                  </a:p>
                  <a:p>
                    <a:pPr>
                      <a:defRPr lang="ru-RU" sz="1800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ru-RU" sz="1800" dirty="0"/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0.1758655982980101"/>
                  <c:y val="1.4618899297615253E-2"/>
                </c:manualLayout>
              </c:layout>
              <c:tx>
                <c:rich>
                  <a:bodyPr/>
                  <a:lstStyle/>
                  <a:p>
                    <a:pPr>
                      <a:defRPr lang="ru-RU"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uk-UA" sz="1800" dirty="0" smtClean="0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uk-UA" sz="1800" dirty="0" smtClean="0"/>
                      <a:t>одаток</a:t>
                    </a:r>
                    <a:r>
                      <a:rPr lang="uk-UA" sz="1800" baseline="0" dirty="0" smtClean="0"/>
                      <a:t> </a:t>
                    </a:r>
                    <a:br>
                      <a:rPr lang="uk-UA" sz="1800" baseline="0" dirty="0" smtClean="0"/>
                    </a:br>
                    <a:r>
                      <a:rPr lang="uk-UA" sz="1800" baseline="0" dirty="0" smtClean="0"/>
                      <a:t>на прибуток</a:t>
                    </a:r>
                    <a:r>
                      <a:rPr lang="ru-RU" sz="1800" dirty="0" smtClean="0"/>
                      <a:t> – </a:t>
                    </a:r>
                  </a:p>
                  <a:p>
                    <a:pPr>
                      <a:defRPr lang="ru-RU"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 smtClean="0"/>
                      <a:t>197,1</a:t>
                    </a:r>
                    <a:r>
                      <a:rPr lang="ru-RU" sz="1800" baseline="0" dirty="0" smtClean="0"/>
                      <a:t> </a:t>
                    </a:r>
                    <a:r>
                      <a:rPr lang="ru-RU" sz="1800" dirty="0" smtClean="0"/>
                      <a:t>млн грн</a:t>
                    </a:r>
                    <a:endParaRPr lang="ru-RU" sz="1800" dirty="0"/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lang="ru-RU" sz="28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  <c:showCatName val="1"/>
          </c:dLbls>
          <c:cat>
            <c:strRef>
              <c:f>Лист3!$A$2:$A$5</c:f>
              <c:strCache>
                <c:ptCount val="4"/>
                <c:pt idx="0">
                  <c:v>ПДФО</c:v>
                </c:pt>
                <c:pt idx="1">
                  <c:v>Єдиний податок</c:v>
                </c:pt>
                <c:pt idx="2">
                  <c:v>Земля</c:v>
                </c:pt>
                <c:pt idx="3">
                  <c:v>Інші податки</c:v>
                </c:pt>
              </c:strCache>
            </c:strRef>
          </c:cat>
          <c:val>
            <c:numRef>
              <c:f>Лист3!$B$2:$B$5</c:f>
              <c:numCache>
                <c:formatCode>#,##0.0_ ;[Red]\-#,##0.0\ </c:formatCode>
                <c:ptCount val="4"/>
                <c:pt idx="0">
                  <c:v>9536.867289879985</c:v>
                </c:pt>
                <c:pt idx="1">
                  <c:v>643.65560881999772</c:v>
                </c:pt>
                <c:pt idx="2">
                  <c:v>549.19531645999984</c:v>
                </c:pt>
                <c:pt idx="3">
                  <c:v>293.76609826700064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1897880606333911E-2"/>
          <c:y val="9.8633151625277665E-2"/>
          <c:w val="0.8491557806375527"/>
          <c:h val="0.82442537786224956"/>
        </c:manualLayout>
      </c:layout>
      <c:pie3DChart>
        <c:varyColors val="1"/>
        <c:ser>
          <c:idx val="0"/>
          <c:order val="0"/>
          <c:explosion val="12"/>
          <c:dLbls>
            <c:dLbl>
              <c:idx val="0"/>
              <c:layout>
                <c:manualLayout>
                  <c:x val="-0.12676892480950888"/>
                  <c:y val="-0.50730668281849389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lang="ru-RU" sz="20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Податок на доходи з фізичних осіб  –</a:t>
                    </a:r>
                  </a:p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0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 3 </a:t>
                    </a:r>
                    <a:r>
                      <a:rPr lang="en-US" sz="20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3</a:t>
                    </a:r>
                    <a:r>
                      <a:rPr lang="uk-UA" sz="20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59</a:t>
                    </a:r>
                    <a:r>
                      <a:rPr lang="ru-RU" sz="20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,8 млн гр</a:t>
                    </a:r>
                    <a:r>
                      <a:rPr lang="ru-RU" sz="18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н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9.2606195150716414E-2"/>
                  <c:y val="9.117547781852893E-2"/>
                </c:manualLayout>
              </c:layout>
              <c:tx>
                <c:rich>
                  <a:bodyPr/>
                  <a:lstStyle/>
                  <a:p>
                    <a:pPr>
                      <a:defRPr lang="ru-RU" sz="1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latin typeface="Times New Roman" pitchFamily="18" charset="0"/>
                        <a:cs typeface="Times New Roman" pitchFamily="18" charset="0"/>
                      </a:rPr>
                      <a:t>Є</a:t>
                    </a:r>
                    <a:r>
                      <a:rPr lang="ru-RU" sz="1800" dirty="0" smtClean="0"/>
                      <a:t>диний податок </a:t>
                    </a:r>
                    <a:r>
                      <a:rPr lang="ru-RU" sz="1800" b="0" i="0" u="none" strike="noStrike" baseline="0" dirty="0" smtClean="0"/>
                      <a:t>–</a:t>
                    </a:r>
                    <a:r>
                      <a:rPr lang="ru-RU" sz="1800" baseline="0" dirty="0" smtClean="0"/>
                      <a:t> </a:t>
                    </a:r>
                    <a:r>
                      <a:rPr lang="ru-RU" sz="1800" dirty="0" smtClean="0"/>
                      <a:t> </a:t>
                    </a:r>
                    <a:r>
                      <a:rPr lang="en-US" sz="1800" dirty="0" smtClean="0"/>
                      <a:t>7</a:t>
                    </a:r>
                    <a:r>
                      <a:rPr lang="uk-UA" sz="1800" dirty="0" smtClean="0"/>
                      <a:t>04</a:t>
                    </a:r>
                    <a:r>
                      <a:rPr lang="ru-RU" sz="1800" dirty="0" smtClean="0"/>
                      <a:t>,2 млн грн</a:t>
                    </a:r>
                    <a:endParaRPr lang="ru-RU" sz="1800" dirty="0"/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-5.7912796142772942E-2"/>
                  <c:y val="-3.8781980031508847E-3"/>
                </c:manualLayout>
              </c:layout>
              <c:tx>
                <c:rich>
                  <a:bodyPr/>
                  <a:lstStyle/>
                  <a:p>
                    <a:pPr>
                      <a:defRPr lang="ru-RU" sz="1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latin typeface="Times New Roman" pitchFamily="18" charset="0"/>
                        <a:cs typeface="Times New Roman" pitchFamily="18" charset="0"/>
                      </a:rPr>
                      <a:t>З</a:t>
                    </a:r>
                    <a:r>
                      <a:rPr lang="ru-RU" sz="1800" dirty="0" smtClean="0"/>
                      <a:t>емельний податок – </a:t>
                    </a:r>
                  </a:p>
                  <a:p>
                    <a:pPr>
                      <a:defRPr lang="ru-RU" sz="1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uk-UA" sz="1800" dirty="0" smtClean="0"/>
                      <a:t>174</a:t>
                    </a:r>
                    <a:r>
                      <a:rPr lang="en-US" sz="1800" dirty="0" smtClean="0"/>
                      <a:t>,</a:t>
                    </a:r>
                    <a:r>
                      <a:rPr lang="uk-UA" sz="1800" dirty="0" smtClean="0"/>
                      <a:t>3</a:t>
                    </a:r>
                    <a:r>
                      <a:rPr lang="ru-RU" sz="1800" dirty="0" smtClean="0"/>
                      <a:t> млн</a:t>
                    </a:r>
                    <a:r>
                      <a:rPr lang="ru-RU" sz="1800" baseline="0" dirty="0" smtClean="0"/>
                      <a:t> грн</a:t>
                    </a:r>
                    <a:endParaRPr lang="ru-RU" sz="1800" dirty="0"/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0.18526354249771654"/>
                  <c:y val="2.1367542019852512E-2"/>
                </c:manualLayout>
              </c:layout>
              <c:tx>
                <c:rich>
                  <a:bodyPr/>
                  <a:lstStyle/>
                  <a:p>
                    <a:pPr>
                      <a:defRPr lang="ru-RU"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І</a:t>
                    </a:r>
                    <a:r>
                      <a:rPr lang="ru-RU" sz="1800" dirty="0"/>
                      <a:t>нші </a:t>
                    </a:r>
                    <a:r>
                      <a:rPr lang="ru-RU" sz="1800" dirty="0" smtClean="0"/>
                      <a:t>податки – </a:t>
                    </a:r>
                  </a:p>
                  <a:p>
                    <a:pPr>
                      <a:defRPr lang="ru-RU"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uk-UA" sz="1800" dirty="0" smtClean="0"/>
                      <a:t>1</a:t>
                    </a:r>
                    <a:r>
                      <a:rPr lang="en-US" sz="1800" dirty="0" smtClean="0"/>
                      <a:t>6</a:t>
                    </a:r>
                    <a:r>
                      <a:rPr lang="uk-UA" sz="1800" dirty="0" smtClean="0"/>
                      <a:t>7</a:t>
                    </a:r>
                    <a:r>
                      <a:rPr lang="ru-RU" sz="1800" dirty="0" smtClean="0"/>
                      <a:t>,</a:t>
                    </a:r>
                    <a:r>
                      <a:rPr lang="uk-UA" sz="1800" dirty="0" smtClean="0"/>
                      <a:t>9</a:t>
                    </a:r>
                    <a:r>
                      <a:rPr lang="ru-RU" sz="1800" dirty="0" smtClean="0"/>
                      <a:t> млн грн</a:t>
                    </a:r>
                    <a:endParaRPr lang="ru-RU" sz="1800" dirty="0"/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lang="ru-RU" sz="28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  <c:showCatName val="1"/>
          </c:dLbls>
          <c:cat>
            <c:strRef>
              <c:f>Лист3!$A$2:$A$5</c:f>
              <c:strCache>
                <c:ptCount val="4"/>
                <c:pt idx="0">
                  <c:v>ПДФО</c:v>
                </c:pt>
                <c:pt idx="1">
                  <c:v>Єдиний податок</c:v>
                </c:pt>
                <c:pt idx="2">
                  <c:v>Земля</c:v>
                </c:pt>
                <c:pt idx="3">
                  <c:v>Інші податки</c:v>
                </c:pt>
              </c:strCache>
            </c:strRef>
          </c:cat>
          <c:val>
            <c:numRef>
              <c:f>Лист3!$B$2:$B$5</c:f>
              <c:numCache>
                <c:formatCode>#,##0.0_ ;[Red]\-#,##0.0\ </c:formatCode>
                <c:ptCount val="4"/>
                <c:pt idx="0">
                  <c:v>9536.867289879985</c:v>
                </c:pt>
                <c:pt idx="1">
                  <c:v>643.65560881999738</c:v>
                </c:pt>
                <c:pt idx="2">
                  <c:v>549.19531645999984</c:v>
                </c:pt>
                <c:pt idx="3">
                  <c:v>293.76609826700025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otX val="1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8.0602677542871023E-2"/>
          <c:y val="0.10903772872442941"/>
          <c:w val="0.74639650247102962"/>
          <c:h val="0.76186773221303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Зведений бюджет</c:v>
                </c:pt>
              </c:strCache>
            </c:strRef>
          </c:tx>
          <c:dLbls>
            <c:dLbl>
              <c:idx val="0"/>
              <c:layout>
                <c:manualLayout>
                  <c:x val="5.699224759586393E-3"/>
                  <c:y val="-3.469559848541446E-2"/>
                </c:manualLayout>
              </c:layout>
              <c:showVal val="1"/>
            </c:dLbl>
            <c:dLbl>
              <c:idx val="1"/>
              <c:layout>
                <c:manualLayout>
                  <c:x val="1.2823220748313881E-2"/>
                  <c:y val="-2.5714343803581341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lang="ru-RU" sz="1498" b="1">
                    <a:solidFill>
                      <a:srgbClr val="FF0000"/>
                    </a:solidFill>
                  </a:defRPr>
                </a:pPr>
                <a:endParaRPr lang="uk-UA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податковий борг на 01.01.2025</c:v>
                </c:pt>
                <c:pt idx="1">
                  <c:v>податковий борг на 01.01.2026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13166.4</c:v>
                </c:pt>
                <c:pt idx="1">
                  <c:v>13606.3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Державний бюджет</c:v>
                </c:pt>
              </c:strCache>
            </c:strRef>
          </c:tx>
          <c:dLbls>
            <c:dLbl>
              <c:idx val="0"/>
              <c:layout>
                <c:manualLayout>
                  <c:x val="9.9736433292762963E-3"/>
                  <c:y val="-4.3369498106767733E-2"/>
                </c:manualLayout>
              </c:layout>
              <c:showVal val="1"/>
            </c:dLbl>
            <c:dLbl>
              <c:idx val="1"/>
              <c:layout>
                <c:manualLayout>
                  <c:x val="1.2439650227812973E-2"/>
                  <c:y val="-4.0855393177769705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lang="ru-RU" sz="1498" b="1">
                    <a:solidFill>
                      <a:schemeClr val="accent2"/>
                    </a:solidFill>
                  </a:defRPr>
                </a:pPr>
                <a:endParaRPr lang="uk-UA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податковий борг на 01.01.2025</c:v>
                </c:pt>
                <c:pt idx="1">
                  <c:v>податковий борг на 01.01.2026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10383.1</c:v>
                </c:pt>
                <c:pt idx="1">
                  <c:v>10713.1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Місцеві бюджети</c:v>
                </c:pt>
              </c:strCache>
            </c:strRef>
          </c:tx>
          <c:dLbls>
            <c:dLbl>
              <c:idx val="0"/>
              <c:layout>
                <c:manualLayout>
                  <c:x val="1.2823255709069472E-2"/>
                  <c:y val="-2.8912998737845159E-2"/>
                </c:manualLayout>
              </c:layout>
              <c:showVal val="1"/>
            </c:dLbl>
            <c:dLbl>
              <c:idx val="1"/>
              <c:layout>
                <c:manualLayout>
                  <c:x val="8.0922347930200231E-3"/>
                  <c:y val="-3.6748827520940802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 sz="1498" b="1"/>
                </a:pPr>
                <a:endParaRPr lang="uk-UA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податковий борг на 01.01.2025</c:v>
                </c:pt>
                <c:pt idx="1">
                  <c:v>податковий борг на 01.01.2026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2783.2999999999993</c:v>
                </c:pt>
                <c:pt idx="1">
                  <c:v>2893.1999999999989</c:v>
                </c:pt>
              </c:numCache>
            </c:numRef>
          </c:val>
        </c:ser>
        <c:dLbls>
          <c:showVal val="1"/>
        </c:dLbls>
        <c:gapWidth val="100"/>
        <c:shape val="cylinder"/>
        <c:axId val="163218176"/>
        <c:axId val="163219712"/>
        <c:axId val="0"/>
      </c:bar3DChart>
      <c:catAx>
        <c:axId val="163218176"/>
        <c:scaling>
          <c:orientation val="minMax"/>
        </c:scaling>
        <c:axPos val="b"/>
        <c:numFmt formatCode="dd/mm/yyyy" sourceLinked="1"/>
        <c:majorTickMark val="none"/>
        <c:tickLblPos val="nextTo"/>
        <c:txPr>
          <a:bodyPr rot="-60000000" vert="horz"/>
          <a:lstStyle/>
          <a:p>
            <a:pPr>
              <a:defRPr lang="ru-RU" sz="1598" b="1" i="1"/>
            </a:pPr>
            <a:endParaRPr lang="uk-UA"/>
          </a:p>
        </c:txPr>
        <c:crossAx val="163219712"/>
        <c:crosses val="autoZero"/>
        <c:auto val="1"/>
        <c:lblAlgn val="ctr"/>
        <c:lblOffset val="100"/>
      </c:catAx>
      <c:valAx>
        <c:axId val="163219712"/>
        <c:scaling>
          <c:orientation val="minMax"/>
          <c:max val="140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lang="ru-RU" sz="1394" b="1" i="0" u="none" strike="noStrike" baseline="0">
                    <a:solidFill>
                      <a:srgbClr val="666699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/>
                  <a:t>млн грн</a:t>
                </a:r>
              </a:p>
            </c:rich>
          </c:tx>
          <c:layout>
            <c:manualLayout>
              <c:xMode val="edge"/>
              <c:yMode val="edge"/>
              <c:x val="3.5228354937054514E-2"/>
              <c:y val="7.5301967419361931E-2"/>
            </c:manualLayout>
          </c:layout>
        </c:title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lang="ru-RU" sz="1598" b="1"/>
            </a:pPr>
            <a:endParaRPr lang="uk-UA"/>
          </a:p>
        </c:txPr>
        <c:crossAx val="163218176"/>
        <c:crosses val="autoZero"/>
        <c:crossBetween val="between"/>
      </c:valAx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80770678301722609"/>
          <c:y val="0.40060146200733171"/>
          <c:w val="0.18374433405840526"/>
          <c:h val="0.19879690245330944"/>
        </c:manualLayout>
      </c:layout>
      <c:txPr>
        <a:bodyPr rot="0" vert="horz"/>
        <a:lstStyle/>
        <a:p>
          <a:pPr>
            <a:defRPr lang="ru-RU" sz="1298"/>
          </a:pPr>
          <a:endParaRPr lang="uk-UA"/>
        </a:p>
      </c:txPr>
    </c:legend>
    <c:plotVisOnly val="1"/>
    <c:dispBlanksAs val="gap"/>
  </c:chart>
  <c:txPr>
    <a:bodyPr/>
    <a:lstStyle/>
    <a:p>
      <a:pPr>
        <a:defRPr sz="1798"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explosion val="25"/>
          <c:dPt>
            <c:idx val="0"/>
            <c:explosion val="16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0983879189014405"/>
                  <c:y val="-0.16940907077973294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80 725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uk-UA" dirty="0" smtClean="0"/>
                      <a:t>90 331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5.5114306363878429E-3"/>
                  <c:y val="1.7862026505946017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1 505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Лист1!$B$2:$B$4</c:f>
              <c:strCache>
                <c:ptCount val="3"/>
                <c:pt idx="0">
                  <c:v>юридичні особи</c:v>
                </c:pt>
                <c:pt idx="1">
                  <c:v>фізичні особи – підприємці</c:v>
                </c:pt>
                <c:pt idx="2">
                  <c:v>особи, які здійснюють незалежну професійну діяльність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81646</c:v>
                </c:pt>
                <c:pt idx="1">
                  <c:v>99112</c:v>
                </c:pt>
                <c:pt idx="2">
                  <c:v>1587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314182019113714"/>
          <c:y val="9.2505103528725596E-2"/>
          <c:w val="0.40728880181843402"/>
          <c:h val="0.81498979294254881"/>
        </c:manualLayout>
      </c:layout>
      <c:txPr>
        <a:bodyPr/>
        <a:lstStyle/>
        <a:p>
          <a:pPr>
            <a:defRPr sz="1200" b="1" i="1"/>
          </a:pPr>
          <a:endParaRPr lang="uk-UA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00B0F0"/>
            </a:solidFill>
          </c:spPr>
          <c:explosion val="25"/>
          <c:dPt>
            <c:idx val="0"/>
            <c:spPr>
              <a:solidFill>
                <a:srgbClr val="92D05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uk-UA" dirty="0" smtClean="0"/>
                      <a:t>4 259</a:t>
                    </a:r>
                  </a:p>
                  <a:p>
                    <a:pPr>
                      <a:defRPr sz="1400" b="1"/>
                    </a:pP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uk-UA" dirty="0" smtClean="0"/>
                      <a:t>347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Лист1!$B$11:$B$12</c:f>
              <c:strCache>
                <c:ptCount val="2"/>
                <c:pt idx="0">
                  <c:v>юридичні особи</c:v>
                </c:pt>
                <c:pt idx="1">
                  <c:v>фізичні особи – підприємці</c:v>
                </c:pt>
              </c:strCache>
            </c:strRef>
          </c:cat>
          <c:val>
            <c:numRef>
              <c:f>Лист1!$C$11:$C$12</c:f>
              <c:numCache>
                <c:formatCode>General</c:formatCode>
                <c:ptCount val="2"/>
                <c:pt idx="0">
                  <c:v>5410</c:v>
                </c:pt>
                <c:pt idx="1">
                  <c:v>618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406779661017199"/>
          <c:y val="0.23050553463425769"/>
          <c:w val="0.34086629001883323"/>
          <c:h val="0.36921667400270713"/>
        </c:manualLayout>
      </c:layout>
      <c:txPr>
        <a:bodyPr/>
        <a:lstStyle/>
        <a:p>
          <a:pPr>
            <a:defRPr sz="1400" b="1" i="1"/>
          </a:pPr>
          <a:endParaRPr lang="uk-UA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 lang="ru-RU"/>
            </a:pPr>
            <a:r>
              <a:rPr lang="ru-RU" dirty="0"/>
              <a:t>Загальна кількість користувачів у </a:t>
            </a:r>
            <a:r>
              <a:rPr lang="ru-RU" dirty="0" smtClean="0"/>
              <a:t>2025 </a:t>
            </a:r>
            <a:r>
              <a:rPr lang="ru-RU" dirty="0"/>
              <a:t>році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користувачів у 2025 році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uk-UA" dirty="0" smtClean="0"/>
                      <a:t>25%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738608203380649E-2"/>
                  <c:y val="1.9871748148958066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75%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юридичні особи</c:v>
                </c:pt>
                <c:pt idx="1">
                  <c:v>фізичні особи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430</c:v>
                </c:pt>
                <c:pt idx="1">
                  <c:v>1315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lang="ru-RU"/>
          </a:pPr>
          <a:endParaRPr lang="uk-UA"/>
        </a:p>
      </c:txPr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юридичні особи</c:v>
                </c:pt>
              </c:strCache>
            </c:strRef>
          </c:tx>
          <c:dLbls>
            <c:dLbl>
              <c:idx val="0"/>
              <c:layout>
                <c:manualLayout>
                  <c:x val="3.1421838177533496E-3"/>
                  <c:y val="6.1068694562380704E-2"/>
                </c:manualLayout>
              </c:layout>
              <c:tx>
                <c:rich>
                  <a:bodyPr/>
                  <a:lstStyle/>
                  <a:p>
                    <a:r>
                      <a:rPr lang="uk-UA" sz="1000" b="1" dirty="0" smtClean="0"/>
                      <a:t>430</a:t>
                    </a:r>
                    <a:endParaRPr lang="en-US" sz="10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7.7139403657744021E-2"/>
                </c:manualLayout>
              </c:layout>
              <c:tx>
                <c:rich>
                  <a:bodyPr/>
                  <a:lstStyle/>
                  <a:p>
                    <a:r>
                      <a:rPr lang="uk-UA" sz="1000" b="1" dirty="0" smtClean="0"/>
                      <a:t>860</a:t>
                    </a:r>
                    <a:endParaRPr lang="en-US" sz="10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КЕП</c:v>
                </c:pt>
                <c:pt idx="1">
                  <c:v>Сертифікати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430</c:v>
                </c:pt>
                <c:pt idx="1">
                  <c:v>860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фізичні особи</c:v>
                </c:pt>
              </c:strCache>
            </c:strRef>
          </c:tx>
          <c:dLbls>
            <c:dLbl>
              <c:idx val="0"/>
              <c:layout>
                <c:manualLayout>
                  <c:x val="9.4265514532600268E-3"/>
                  <c:y val="0.10928056876643782"/>
                </c:manualLayout>
              </c:layout>
              <c:tx>
                <c:rich>
                  <a:bodyPr/>
                  <a:lstStyle/>
                  <a:p>
                    <a:r>
                      <a:rPr lang="uk-UA" sz="1000" b="1" dirty="0" smtClean="0"/>
                      <a:t>1315</a:t>
                    </a:r>
                    <a:endParaRPr lang="en-US" sz="10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1421838177533496E-3"/>
                  <c:y val="8.9995970934035024E-2"/>
                </c:manualLayout>
              </c:layout>
              <c:tx>
                <c:rich>
                  <a:bodyPr/>
                  <a:lstStyle/>
                  <a:p>
                    <a:r>
                      <a:rPr lang="uk-UA" sz="1000" b="1" dirty="0" smtClean="0"/>
                      <a:t>2630</a:t>
                    </a:r>
                    <a:endParaRPr lang="en-US" sz="10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КЕП</c:v>
                </c:pt>
                <c:pt idx="1">
                  <c:v>Сертифікати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1315</c:v>
                </c:pt>
                <c:pt idx="1">
                  <c:v>2630</c:v>
                </c:pt>
              </c:numCache>
            </c:numRef>
          </c:val>
        </c:ser>
        <c:shape val="box"/>
        <c:axId val="170851712"/>
        <c:axId val="170853504"/>
        <c:axId val="170517824"/>
      </c:bar3DChart>
      <c:catAx>
        <c:axId val="1708517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 sz="1000" baseline="0"/>
            </a:pPr>
            <a:endParaRPr lang="uk-UA"/>
          </a:p>
        </c:txPr>
        <c:crossAx val="170853504"/>
        <c:crosses val="autoZero"/>
        <c:auto val="1"/>
        <c:lblAlgn val="ctr"/>
        <c:lblOffset val="100"/>
      </c:catAx>
      <c:valAx>
        <c:axId val="17085350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0851712"/>
        <c:crosses val="autoZero"/>
        <c:crossBetween val="between"/>
      </c:valAx>
      <c:serAx>
        <c:axId val="170517824"/>
        <c:scaling>
          <c:orientation val="minMax"/>
        </c:scaling>
        <c:delete val="1"/>
        <c:axPos val="b"/>
        <c:tickLblPos val="none"/>
        <c:crossAx val="170853504"/>
        <c:crosses val="autoZero"/>
      </c:serAx>
    </c:plotArea>
    <c:legend>
      <c:legendPos val="r"/>
      <c:txPr>
        <a:bodyPr/>
        <a:lstStyle/>
        <a:p>
          <a:pPr>
            <a:defRPr lang="ru-RU"/>
          </a:pPr>
          <a:endParaRPr lang="uk-UA"/>
        </a:p>
      </c:txPr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0.48018</cdr:x>
      <cdr:y>0.04968</cdr:y>
    </cdr:from>
    <cdr:to>
      <cdr:x>0.54626</cdr:x>
      <cdr:y>0.10897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5191125" y="295274"/>
          <a:ext cx="714375" cy="3524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0.25815</cdr:x>
      <cdr:y>0.15064</cdr:y>
    </cdr:from>
    <cdr:to>
      <cdr:x>0.35382</cdr:x>
      <cdr:y>0.21796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90827" y="895350"/>
          <a:ext cx="1034257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innerShdw blurRad="63500" dist="50800" dir="16200000">
            <a:prstClr val="black">
              <a:alpha val="50000"/>
            </a:prstClr>
          </a:inn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 anchor="ctr">
          <a:spAutoFit/>
        </a:bodyPr>
        <a:lstStyle xmlns:a="http://schemas.openxmlformats.org/drawingml/2006/main"/>
        <a:p xmlns:a="http://schemas.openxmlformats.org/drawingml/2006/main">
          <a:pPr indent="269875"/>
          <a:r>
            <a:rPr lang="en-US" sz="2000" b="1" dirty="0">
              <a:latin typeface="Times New Roman" pitchFamily="18" charset="0"/>
              <a:ea typeface="Calibri" pitchFamily="34" charset="0"/>
              <a:cs typeface="Times New Roman" pitchFamily="18" charset="0"/>
            </a:rPr>
            <a:t>7</a:t>
          </a:r>
          <a:r>
            <a:rPr lang="uk-UA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,</a:t>
          </a:r>
          <a:r>
            <a: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8</a:t>
          </a:r>
          <a:r>
            <a:rPr lang="uk-UA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%</a:t>
          </a:r>
          <a:endParaRPr lang="ru-RU" sz="2000" b="1" dirty="0" smtClean="0">
            <a:latin typeface="Times New Roman" pitchFamily="18" charset="0"/>
            <a:ea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0.35155</cdr:x>
      <cdr:y>0.11538</cdr:y>
    </cdr:from>
    <cdr:to>
      <cdr:x>0.44722</cdr:x>
      <cdr:y>0.1827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00563" y="685779"/>
          <a:ext cx="1034257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innerShdw blurRad="63500" dist="50800" dir="16200000">
            <a:prstClr val="black">
              <a:alpha val="50000"/>
            </a:prstClr>
          </a:inn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 anchor="ctr">
          <a:spAutoFit/>
        </a:bodyPr>
        <a:lstStyle xmlns:a="http://schemas.openxmlformats.org/drawingml/2006/main"/>
        <a:p xmlns:a="http://schemas.openxmlformats.org/drawingml/2006/main">
          <a:pPr marL="0" indent="269875"/>
          <a:r>
            <a:rPr lang="uk-UA" sz="2000" b="1" dirty="0">
              <a:latin typeface="Times New Roman" pitchFamily="18" charset="0"/>
              <a:ea typeface="Calibri" pitchFamily="34" charset="0"/>
              <a:cs typeface="Times New Roman" pitchFamily="18" charset="0"/>
            </a:rPr>
            <a:t>1</a:t>
          </a:r>
          <a:r>
            <a:rPr lang="en-US" sz="2000" b="1" dirty="0" smtClean="0">
              <a:solidFill>
                <a:schemeClr val="l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,</a:t>
          </a:r>
          <a:r>
            <a:rPr lang="uk-UA" sz="2000" b="1" dirty="0">
              <a:latin typeface="Times New Roman" pitchFamily="18" charset="0"/>
              <a:ea typeface="Calibri" pitchFamily="34" charset="0"/>
              <a:cs typeface="Times New Roman" pitchFamily="18" charset="0"/>
            </a:rPr>
            <a:t>9</a:t>
          </a:r>
          <a:r>
            <a:rPr lang="uk-UA" sz="2000" b="1" dirty="0" smtClean="0">
              <a:solidFill>
                <a:schemeClr val="l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%</a:t>
          </a:r>
          <a:endParaRPr lang="ru-RU" sz="2000" b="1" dirty="0" smtClean="0">
            <a:solidFill>
              <a:schemeClr val="lt1"/>
            </a:solidFill>
            <a:latin typeface="Times New Roman" pitchFamily="18" charset="0"/>
            <a:ea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0.41939</cdr:x>
      <cdr:y>0.10392</cdr:y>
    </cdr:from>
    <cdr:to>
      <cdr:x>0.49904</cdr:x>
      <cdr:y>0.1557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533973" y="617651"/>
          <a:ext cx="86113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innerShdw blurRad="63500" dist="50800" dir="16200000">
            <a:prstClr val="black">
              <a:alpha val="50000"/>
            </a:prstClr>
          </a:inn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 anchor="ctr">
          <a:spAutoFit/>
        </a:bodyPr>
        <a:lstStyle xmlns:a="http://schemas.openxmlformats.org/drawingml/2006/main"/>
        <a:p xmlns:a="http://schemas.openxmlformats.org/drawingml/2006/main">
          <a:pPr marL="0" indent="269875"/>
          <a:r>
            <a: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1</a:t>
          </a:r>
          <a:r>
            <a:rPr lang="uk-UA" sz="1400" b="1" dirty="0" smtClean="0">
              <a:solidFill>
                <a:schemeClr val="l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,4%</a:t>
          </a:r>
          <a:endParaRPr lang="ru-RU" sz="1400" b="1" dirty="0" smtClean="0">
            <a:solidFill>
              <a:schemeClr val="lt1"/>
            </a:solidFill>
            <a:latin typeface="Times New Roman" pitchFamily="18" charset="0"/>
            <a:ea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0.34531</cdr:x>
      <cdr:y>0.02778</cdr:y>
    </cdr:from>
    <cdr:to>
      <cdr:x>0.3815</cdr:x>
      <cdr:y>0.11859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flipH="1" flipV="1">
          <a:off x="3733091" y="165085"/>
          <a:ext cx="391258" cy="53976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0.21057</cdr:x>
      <cdr:y>0.16186</cdr:y>
    </cdr:from>
    <cdr:to>
      <cdr:x>0.2837</cdr:x>
      <cdr:y>0.18162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>
          <a:off x="2276431" y="962032"/>
          <a:ext cx="790614" cy="1174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0.48018</cdr:x>
      <cdr:y>0.06534</cdr:y>
    </cdr:from>
    <cdr:to>
      <cdr:x>0.54299</cdr:x>
      <cdr:y>0.10897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5191166" y="388368"/>
          <a:ext cx="679069" cy="25930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0.25815</cdr:x>
      <cdr:y>0.15064</cdr:y>
    </cdr:from>
    <cdr:to>
      <cdr:x>0.36568</cdr:x>
      <cdr:y>0.21796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90827" y="895350"/>
          <a:ext cx="1162498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innerShdw blurRad="63500" dist="50800" dir="16200000">
            <a:prstClr val="black">
              <a:alpha val="50000"/>
            </a:prstClr>
          </a:inn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 anchor="ctr">
          <a:spAutoFit/>
        </a:bodyPr>
        <a:lstStyle xmlns:a="http://schemas.openxmlformats.org/drawingml/2006/main"/>
        <a:p xmlns:a="http://schemas.openxmlformats.org/drawingml/2006/main">
          <a:pPr indent="269875"/>
          <a:r>
            <a: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1</a:t>
          </a:r>
          <a:r>
            <a:rPr lang="uk-UA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6,0%</a:t>
          </a:r>
          <a:endParaRPr lang="ru-RU" sz="2000" b="1" dirty="0" smtClean="0">
            <a:latin typeface="Times New Roman" pitchFamily="18" charset="0"/>
            <a:ea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0.35155</cdr:x>
      <cdr:y>0.11538</cdr:y>
    </cdr:from>
    <cdr:to>
      <cdr:x>0.44722</cdr:x>
      <cdr:y>0.1827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00563" y="685779"/>
          <a:ext cx="1034257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innerShdw blurRad="63500" dist="50800" dir="16200000">
            <a:prstClr val="black">
              <a:alpha val="50000"/>
            </a:prstClr>
          </a:inn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 anchor="ctr">
          <a:spAutoFit/>
        </a:bodyPr>
        <a:lstStyle xmlns:a="http://schemas.openxmlformats.org/drawingml/2006/main"/>
        <a:p xmlns:a="http://schemas.openxmlformats.org/drawingml/2006/main">
          <a:pPr marL="0" indent="269875"/>
          <a:r>
            <a:rPr lang="uk-UA" sz="2000" b="1" dirty="0" smtClean="0">
              <a:solidFill>
                <a:schemeClr val="l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4</a:t>
          </a:r>
          <a:r>
            <a:rPr lang="en-US" sz="2000" b="1" dirty="0" smtClean="0">
              <a:solidFill>
                <a:schemeClr val="l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,</a:t>
          </a:r>
          <a:r>
            <a:rPr lang="uk-UA" sz="2000" b="1" dirty="0" smtClean="0">
              <a:solidFill>
                <a:schemeClr val="l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0%</a:t>
          </a:r>
          <a:endParaRPr lang="ru-RU" sz="2000" b="1" dirty="0" smtClean="0">
            <a:solidFill>
              <a:schemeClr val="lt1"/>
            </a:solidFill>
            <a:latin typeface="Times New Roman" pitchFamily="18" charset="0"/>
            <a:ea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0.41939</cdr:x>
      <cdr:y>0.10392</cdr:y>
    </cdr:from>
    <cdr:to>
      <cdr:x>0.49904</cdr:x>
      <cdr:y>0.1557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533973" y="617651"/>
          <a:ext cx="86113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innerShdw blurRad="63500" dist="50800" dir="16200000">
            <a:prstClr val="black">
              <a:alpha val="50000"/>
            </a:prstClr>
          </a:inn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 anchor="ctr">
          <a:spAutoFit/>
        </a:bodyPr>
        <a:lstStyle xmlns:a="http://schemas.openxmlformats.org/drawingml/2006/main"/>
        <a:p xmlns:a="http://schemas.openxmlformats.org/drawingml/2006/main">
          <a:pPr marL="0" indent="269875"/>
          <a:r>
            <a:rPr lang="uk-UA" sz="1400" b="1" dirty="0" smtClean="0">
              <a:solidFill>
                <a:schemeClr val="l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3,8%</a:t>
          </a:r>
          <a:endParaRPr lang="ru-RU" sz="1400" b="1" dirty="0" smtClean="0">
            <a:solidFill>
              <a:schemeClr val="lt1"/>
            </a:solidFill>
            <a:latin typeface="Times New Roman" pitchFamily="18" charset="0"/>
            <a:ea typeface="Calibri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0.34531</cdr:x>
      <cdr:y>0.0403</cdr:y>
    </cdr:from>
    <cdr:to>
      <cdr:x>0.3815</cdr:x>
      <cdr:y>0.11859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flipH="1" flipV="1">
          <a:off x="3733103" y="210818"/>
          <a:ext cx="391246" cy="4095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0.21549</cdr:x>
      <cdr:y>0.16186</cdr:y>
    </cdr:from>
    <cdr:to>
      <cdr:x>0.2837</cdr:x>
      <cdr:y>0.19057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>
          <a:off x="2329593" y="962031"/>
          <a:ext cx="737452" cy="1706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60" cy="498134"/>
          </a:xfrm>
          <a:prstGeom prst="rect">
            <a:avLst/>
          </a:prstGeom>
        </p:spPr>
        <p:txBody>
          <a:bodyPr vert="horz" lIns="90952" tIns="45476" rIns="90952" bIns="4547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4"/>
            <a:ext cx="2945660" cy="498134"/>
          </a:xfrm>
          <a:prstGeom prst="rect">
            <a:avLst/>
          </a:prstGeom>
        </p:spPr>
        <p:txBody>
          <a:bodyPr vert="horz" lIns="90952" tIns="45476" rIns="90952" bIns="45476" rtlCol="0"/>
          <a:lstStyle>
            <a:lvl1pPr algn="r">
              <a:defRPr sz="1200"/>
            </a:lvl1pPr>
          </a:lstStyle>
          <a:p>
            <a:fld id="{959400FB-0AFA-451D-AFF5-DEEBE40C9BFE}" type="datetimeFigureOut">
              <a:rPr lang="ru-RU" smtClean="0"/>
              <a:pPr/>
              <a:t>09.02.2026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2" tIns="45476" rIns="90952" bIns="4547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0952" tIns="45476" rIns="90952" bIns="4547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60" cy="498133"/>
          </a:xfrm>
          <a:prstGeom prst="rect">
            <a:avLst/>
          </a:prstGeom>
        </p:spPr>
        <p:txBody>
          <a:bodyPr vert="horz" lIns="90952" tIns="45476" rIns="90952" bIns="4547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60" cy="498133"/>
          </a:xfrm>
          <a:prstGeom prst="rect">
            <a:avLst/>
          </a:prstGeom>
        </p:spPr>
        <p:txBody>
          <a:bodyPr vert="horz" lIns="90952" tIns="45476" rIns="90952" bIns="45476" rtlCol="0" anchor="b"/>
          <a:lstStyle>
            <a:lvl1pPr algn="r">
              <a:defRPr sz="1200"/>
            </a:lvl1pPr>
          </a:lstStyle>
          <a:p>
            <a:fld id="{78A5A0E8-4401-49E4-BEC8-4D3AB68FC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148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14280-DB4C-49BB-B38A-3750151C10B2}" type="slidenum">
              <a:rPr lang="ru-RU" altLang="ru-RU" smtClean="0"/>
              <a:pPr/>
              <a:t>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8275-1EDC-4DD3-B232-11D4380BE21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016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A0E8-4401-49E4-BEC8-4D3AB68FC5B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00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8805"/>
            <a:fld id="{D11E67C2-88B7-4694-9D7A-E58A4EF5461D}" type="slidenum">
              <a:rPr lang="en-GB">
                <a:solidFill>
                  <a:prstClr val="black"/>
                </a:solidFill>
                <a:latin typeface="Calibri"/>
              </a:rPr>
              <a:pPr defTabSz="1048805"/>
              <a:t>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87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A0E8-4401-49E4-BEC8-4D3AB68FC5B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53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8275-1EDC-4DD3-B232-11D4380BE21B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86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41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43F0F-6316-489D-9D2D-59B8049141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66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0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86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26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18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7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25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23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BEB40-504C-47EE-85F4-C87EA9E3C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E036-0055-451F-853C-63A08808E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80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  <p:sldLayoutId id="21474861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286539" y="2099266"/>
            <a:ext cx="934601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Додатки до Звіту </a:t>
            </a:r>
            <a:endParaRPr lang="uk-UA" altLang="ru-RU" sz="3200" b="1" dirty="0" smtClean="0">
              <a:solidFill>
                <a:schemeClr val="accent1">
                  <a:lumMod val="75000"/>
                </a:schemeClr>
              </a:solidFill>
              <a:latin typeface="e-Ukraine" pitchFamily="50" charset="-52"/>
              <a:cs typeface="Times New Roman" pitchFamily="18" charset="0"/>
            </a:endParaRPr>
          </a:p>
          <a:p>
            <a:pPr algn="ctr"/>
            <a:r>
              <a:rPr lang="uk-UA" altLang="ru-RU" sz="3200" b="1" dirty="0" smtClean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про </a:t>
            </a:r>
            <a:r>
              <a:rPr lang="uk-UA" altLang="ru-RU" sz="3200" b="1" dirty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виконання </a:t>
            </a:r>
            <a:r>
              <a:rPr lang="uk-UA" altLang="ru-RU" sz="3200" b="1" dirty="0" smtClean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плану </a:t>
            </a:r>
            <a:r>
              <a:rPr lang="uk-UA" altLang="ru-RU" sz="3200" b="1" dirty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роботи </a:t>
            </a:r>
            <a:endParaRPr lang="uk-UA" altLang="ru-RU" sz="3200" b="1" dirty="0" smtClean="0">
              <a:solidFill>
                <a:schemeClr val="accent1">
                  <a:lumMod val="75000"/>
                </a:schemeClr>
              </a:solidFill>
              <a:latin typeface="e-Ukraine" pitchFamily="50" charset="-52"/>
              <a:cs typeface="Times New Roman" pitchFamily="18" charset="0"/>
            </a:endParaRPr>
          </a:p>
          <a:p>
            <a:pPr algn="ctr"/>
            <a:r>
              <a:rPr lang="uk-UA" altLang="ru-RU" sz="3200" b="1" dirty="0" smtClean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Головного </a:t>
            </a:r>
            <a:r>
              <a:rPr lang="uk-UA" altLang="ru-RU" sz="3200" b="1" dirty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управління </a:t>
            </a:r>
            <a:endParaRPr lang="uk-UA" altLang="ru-RU" sz="3200" b="1" dirty="0" smtClean="0">
              <a:solidFill>
                <a:schemeClr val="accent1">
                  <a:lumMod val="75000"/>
                </a:schemeClr>
              </a:solidFill>
              <a:latin typeface="e-Ukraine" pitchFamily="50" charset="-52"/>
              <a:cs typeface="Times New Roman" pitchFamily="18" charset="0"/>
            </a:endParaRPr>
          </a:p>
          <a:p>
            <a:pPr algn="ctr"/>
            <a:r>
              <a:rPr lang="uk-UA" altLang="ru-RU" sz="3200" b="1" dirty="0" smtClean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ДПС у Донецькій області </a:t>
            </a:r>
          </a:p>
          <a:p>
            <a:pPr algn="ctr"/>
            <a:r>
              <a:rPr lang="uk-UA" altLang="ru-RU" sz="3200" b="1" dirty="0" smtClean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на 202</a:t>
            </a:r>
            <a:r>
              <a:rPr lang="en-US" altLang="ru-RU" sz="3200" b="1" dirty="0" smtClean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5</a:t>
            </a:r>
            <a:r>
              <a:rPr lang="uk-UA" altLang="ru-RU" sz="3200" b="1" dirty="0" smtClean="0">
                <a:solidFill>
                  <a:schemeClr val="accent1">
                    <a:lumMod val="75000"/>
                  </a:schemeClr>
                </a:solidFill>
                <a:latin typeface="e-Ukraine" pitchFamily="50" charset="-52"/>
                <a:cs typeface="Times New Roman" pitchFamily="18" charset="0"/>
              </a:rPr>
              <a:t> рік</a:t>
            </a:r>
          </a:p>
        </p:txBody>
      </p:sp>
      <p:pic>
        <p:nvPicPr>
          <p:cNvPr id="4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27" y="1589366"/>
            <a:ext cx="2307834" cy="10964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20" y="3847336"/>
            <a:ext cx="2776583" cy="15873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7808" y="3213273"/>
            <a:ext cx="2443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uk-UA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</a:t>
            </a:r>
            <a:r>
              <a:rPr lang="uk-UA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млрд грн</a:t>
            </a:r>
          </a:p>
          <a:p>
            <a:pPr algn="ctr"/>
            <a:r>
              <a:rPr lang="en-US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48</a:t>
            </a:r>
            <a:r>
              <a:rPr lang="uk-UA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</a:t>
            </a:r>
            <a:r>
              <a:rPr lang="uk-UA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ru-RU" sz="2200" b="1" i="1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1320" y="3204218"/>
            <a:ext cx="2197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0,</a:t>
            </a:r>
            <a:r>
              <a:rPr lang="en-US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uk-UA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млрд грн</a:t>
            </a:r>
          </a:p>
          <a:p>
            <a:pPr algn="ctr"/>
            <a:r>
              <a:rPr lang="uk-UA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</a:t>
            </a:r>
            <a:r>
              <a:rPr lang="uk-UA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</a:t>
            </a:r>
            <a:r>
              <a:rPr lang="uk-UA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ru-RU" sz="2200" b="1" i="1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7724" y="5454502"/>
            <a:ext cx="2197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0,1 млрд грн</a:t>
            </a:r>
          </a:p>
          <a:p>
            <a:pPr algn="ctr"/>
            <a:r>
              <a:rPr lang="en-US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</a:t>
            </a:r>
            <a:r>
              <a:rPr lang="uk-UA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</a:t>
            </a:r>
            <a:r>
              <a:rPr lang="uk-UA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ru-RU" sz="2200" b="1" i="1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1591" y="5424892"/>
            <a:ext cx="2197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0,</a:t>
            </a:r>
            <a:r>
              <a:rPr lang="en-US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uk-UA" sz="2200" b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млрд грн</a:t>
            </a:r>
          </a:p>
          <a:p>
            <a:pPr algn="ctr"/>
            <a:r>
              <a:rPr lang="en-US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</a:t>
            </a:r>
            <a:r>
              <a:rPr lang="uk-UA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en-US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</a:t>
            </a:r>
            <a:r>
              <a:rPr lang="uk-UA" sz="2200" b="1" i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ru-RU" sz="2200" b="1" i="1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48586" y="6175998"/>
            <a:ext cx="10940902" cy="3385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1600" dirty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НАДХОДЖЕННЯ ПО </a:t>
            </a:r>
            <a:r>
              <a:rPr lang="uk-UA" altLang="ru-RU" sz="16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ІНШИХ </a:t>
            </a:r>
            <a:r>
              <a:rPr lang="uk-UA" altLang="ru-RU" sz="16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КЛАСТЕРНИХ ГРУПАХ </a:t>
            </a:r>
            <a:r>
              <a:rPr lang="uk-UA" altLang="ru-RU" sz="1600" dirty="0" smtClean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ДОНЕЦЬКОЇ </a:t>
            </a:r>
            <a:r>
              <a:rPr lang="uk-UA" altLang="ru-RU" sz="1600" dirty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ОБЛАСТІ </a:t>
            </a:r>
            <a:r>
              <a:rPr lang="uk-UA" altLang="ru-RU" sz="1600" dirty="0" smtClean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–</a:t>
            </a:r>
            <a:r>
              <a:rPr lang="uk-UA" altLang="ru-RU" sz="1600" b="1" dirty="0" smtClean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 0,</a:t>
            </a:r>
            <a:r>
              <a:rPr lang="en-US" altLang="ru-RU" sz="1600" b="1" dirty="0" smtClean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1</a:t>
            </a:r>
            <a:r>
              <a:rPr lang="uk-UA" altLang="ru-RU" sz="1600" b="1" dirty="0" smtClean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 млрд грн (1</a:t>
            </a:r>
            <a:r>
              <a:rPr lang="en-US" altLang="ru-RU" sz="1600" b="1" dirty="0" smtClean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7</a:t>
            </a:r>
            <a:r>
              <a:rPr lang="uk-UA" altLang="ru-RU" sz="1600" b="1" dirty="0" smtClean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,</a:t>
            </a:r>
            <a:r>
              <a:rPr lang="en-US" altLang="ru-RU" sz="1600" b="1" dirty="0" smtClean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1</a:t>
            </a:r>
            <a:r>
              <a:rPr lang="uk-UA" altLang="ru-RU" sz="1600" b="1" dirty="0" smtClean="0">
                <a:gradFill flip="none" rotWithShape="1">
                  <a:gsLst>
                    <a:gs pos="0">
                      <a:srgbClr val="006699">
                        <a:shade val="30000"/>
                        <a:satMod val="115000"/>
                      </a:srgbClr>
                    </a:gs>
                    <a:gs pos="50000">
                      <a:srgbClr val="006699">
                        <a:shade val="67500"/>
                        <a:satMod val="115000"/>
                      </a:srgbClr>
                    </a:gs>
                    <a:gs pos="100000">
                      <a:srgbClr val="006699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%)</a:t>
            </a:r>
            <a:endParaRPr lang="ru-RU" altLang="ru-RU" sz="1600" b="1" dirty="0">
              <a:gradFill flip="none" rotWithShape="1">
                <a:gsLst>
                  <a:gs pos="0">
                    <a:srgbClr val="006699">
                      <a:shade val="30000"/>
                      <a:satMod val="115000"/>
                    </a:srgbClr>
                  </a:gs>
                  <a:gs pos="50000">
                    <a:srgbClr val="006699">
                      <a:shade val="67500"/>
                      <a:satMod val="115000"/>
                    </a:srgbClr>
                  </a:gs>
                  <a:gs pos="100000">
                    <a:srgbClr val="006699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Book Antiqua" panose="02040602050305030304" pitchFamily="18" charset="0"/>
            </a:endParaRPr>
          </a:p>
        </p:txBody>
      </p:sp>
      <p:pic>
        <p:nvPicPr>
          <p:cNvPr id="19" name="Рисунок 18" descr="http://energynews.com.ua/wp-content/uploads/2015/07/scm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424" y="1566329"/>
            <a:ext cx="2780927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317801" y="159488"/>
            <a:ext cx="6294031" cy="7915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 defTabSz="913901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sz="18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Питома вага надходжень до зведеного бюджету </a:t>
            </a:r>
          </a:p>
          <a:p>
            <a:pPr algn="ctr" defTabSz="913901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sz="18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по окремих кластерних групах за 2025 рік</a:t>
            </a:r>
            <a:endParaRPr lang="uk-UA" altLang="zh-CN" sz="1800" b="1" dirty="0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  <p:pic>
        <p:nvPicPr>
          <p:cNvPr id="26" name="Рисунок 25" descr="E:\konti_co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7893" y="3859620"/>
            <a:ext cx="2816430" cy="1594884"/>
          </a:xfrm>
          <a:prstGeom prst="rect">
            <a:avLst/>
          </a:prstGeom>
          <a:noFill/>
          <a:ln w="9525">
            <a:solidFill>
              <a:srgbClr val="00487E"/>
            </a:solidFill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056311" y="2658773"/>
            <a:ext cx="404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Регіональна філія </a:t>
            </a:r>
            <a:r>
              <a:rPr lang="uk-UA" sz="1600" b="1" dirty="0" err="1" smtClean="0"/>
              <a:t>“Донецька</a:t>
            </a:r>
            <a:r>
              <a:rPr lang="uk-UA" sz="1600" b="1" dirty="0" smtClean="0"/>
              <a:t> залізниця</a:t>
            </a:r>
          </a:p>
          <a:p>
            <a:pPr algn="ctr"/>
            <a:r>
              <a:rPr lang="uk-UA" sz="1600" b="1" dirty="0" smtClean="0"/>
              <a:t> ПАТ </a:t>
            </a:r>
            <a:r>
              <a:rPr lang="uk-UA" sz="1600" b="1" dirty="0" err="1" smtClean="0"/>
              <a:t>“Українська</a:t>
            </a:r>
            <a:r>
              <a:rPr lang="uk-UA" sz="1600" b="1" dirty="0" smtClean="0"/>
              <a:t> залізниця ”</a:t>
            </a:r>
            <a:endParaRPr lang="uk-UA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3527" y="818706"/>
            <a:ext cx="997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8000"/>
                </a:solidFill>
              </a:rPr>
              <a:t>Всього надходжень платежів до зведеного бюджету по кластерним групам – 1,1 млрд грн , </a:t>
            </a:r>
          </a:p>
          <a:p>
            <a:pPr algn="ctr"/>
            <a:r>
              <a:rPr lang="uk-UA" b="1" dirty="0" smtClean="0">
                <a:solidFill>
                  <a:srgbClr val="008000"/>
                </a:solidFill>
              </a:rPr>
              <a:t>або 6 % надходжень по області  (18,3 млрд грн) 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7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9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3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9424" y="1169581"/>
            <a:ext cx="2966484" cy="237105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3215" y="1191068"/>
            <a:ext cx="47638" cy="583125"/>
          </a:xfrm>
          <a:prstGeom prst="rect">
            <a:avLst/>
          </a:prstGeom>
          <a:solidFill>
            <a:srgbClr val="DDF452"/>
          </a:solidFill>
          <a:ln>
            <a:solidFill>
              <a:srgbClr val="DDF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426" y="1188304"/>
            <a:ext cx="90149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період з </a:t>
            </a:r>
            <a:r>
              <a:rPr lang="uk-UA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</a:t>
            </a:r>
            <a:r>
              <a:rPr lang="ru-RU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uk-UA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.2025 </a:t>
            </a:r>
            <a:r>
              <a:rPr lang="uk-UA" sz="1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31.</a:t>
            </a:r>
            <a:r>
              <a:rPr lang="en-US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2.2025  </a:t>
            </a:r>
            <a:r>
              <a:rPr lang="uk-UA" sz="1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виключено</a:t>
            </a:r>
            <a:r>
              <a:rPr lang="uk-UA" sz="1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переліку ризикових платників – </a:t>
            </a:r>
            <a:r>
              <a:rPr lang="uk-UA" sz="1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465 СГ</a:t>
            </a:r>
            <a:r>
              <a:rPr lang="uk-UA" sz="1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включено </a:t>
            </a:r>
            <a:r>
              <a:rPr lang="uk-UA" sz="1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переліку ризикових платників</a:t>
            </a:r>
            <a:r>
              <a:rPr lang="uk-UA" sz="1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52 СГ</a:t>
            </a:r>
            <a:endParaRPr lang="uk-UA" sz="17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297" y="1919899"/>
            <a:ext cx="80960" cy="15184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684" y="1822146"/>
            <a:ext cx="7457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2025 році </a:t>
            </a:r>
            <a:r>
              <a:rPr lang="uk-UA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розгляд  комісії надійшло </a:t>
            </a:r>
            <a:r>
              <a:rPr lang="uk-UA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6097 </a:t>
            </a:r>
            <a:r>
              <a:rPr lang="uk-UA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матеріалів, </a:t>
            </a:r>
            <a:r>
              <a:rPr lang="uk-UA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т.ч.: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779" y="2099975"/>
            <a:ext cx="959735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uk-UA" sz="15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473 </a:t>
            </a:r>
            <a:r>
              <a:rPr lang="uk-UA" sz="15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таблиці </a:t>
            </a:r>
            <a:r>
              <a:rPr lang="uk-UA" sz="1500" b="1" dirty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даних платника </a:t>
            </a:r>
            <a:r>
              <a:rPr lang="uk-UA" sz="15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податку;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5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5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576 </a:t>
            </a:r>
            <a:r>
              <a:rPr lang="uk-UA" sz="15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 щодо подачі документів про підтвердження реальності здійснення операцій</a:t>
            </a:r>
          </a:p>
          <a:p>
            <a:pPr>
              <a:defRPr/>
            </a:pPr>
            <a:r>
              <a:rPr lang="uk-UA" sz="15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5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відмовленим</a:t>
            </a:r>
            <a:r>
              <a:rPr lang="ru-RU" sz="15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ПН/РК;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uk-UA" sz="15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uk-UA" sz="15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повідомлень </a:t>
            </a:r>
            <a:r>
              <a:rPr lang="uk-UA" sz="15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подання інформації та копій документів щодо невідповідності платника податку </a:t>
            </a:r>
          </a:p>
          <a:p>
            <a:pPr marL="285750" indent="-285750">
              <a:defRPr/>
            </a:pPr>
            <a:r>
              <a:rPr lang="uk-UA" sz="15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критеріям </a:t>
            </a:r>
            <a:r>
              <a:rPr lang="uk-UA" sz="1500" b="1" dirty="0" err="1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ризиковості</a:t>
            </a:r>
            <a:r>
              <a:rPr lang="uk-UA" sz="15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3632479" y="3551495"/>
            <a:ext cx="45719" cy="11906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687" y="3385142"/>
            <a:ext cx="3104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576 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рішення </a:t>
            </a: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uk-UA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28594" indent="-228594">
              <a:buFontTx/>
              <a:buChar char="-"/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реєстрації 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3669 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ПН/РК;</a:t>
            </a:r>
          </a:p>
          <a:p>
            <a:pPr marL="228594" indent="-228594">
              <a:buFontTx/>
              <a:buChar char="-"/>
              <a:defRPr/>
            </a:pP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відмови  </a:t>
            </a: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реєстрації 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759 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ПН/РК</a:t>
            </a:r>
          </a:p>
          <a:p>
            <a:pPr marL="228594" indent="-228594">
              <a:buFontTx/>
              <a:buChar char="-"/>
              <a:defRPr/>
            </a:pPr>
            <a:r>
              <a:rPr lang="uk-UA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додаткових документів по</a:t>
            </a:r>
            <a:r>
              <a:rPr lang="uk-UA" sz="16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148 ПН/РК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0408" y="3415177"/>
            <a:ext cx="34957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Розглянуто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473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ТДПП та прийнято рішення щодо: </a:t>
            </a:r>
          </a:p>
          <a:p>
            <a:pPr>
              <a:buFontTx/>
              <a:buChar char="-"/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врахування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ТДПП;</a:t>
            </a:r>
            <a:endParaRPr lang="uk-UA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неврахування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402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ТДПП</a:t>
            </a: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374793" y="3476847"/>
            <a:ext cx="61141" cy="134701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96164" y="3423249"/>
            <a:ext cx="4438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Прийнято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рішень </a:t>
            </a: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щодо: </a:t>
            </a:r>
          </a:p>
          <a:p>
            <a:pPr>
              <a:defRPr/>
            </a:pP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відповідності платника податку критеріям  ризиковості –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невідповідності </a:t>
            </a: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платника податку 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критеріям </a:t>
            </a: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ризиковості –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  <a:endParaRPr lang="uk-UA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7185171" y="3570427"/>
            <a:ext cx="45719" cy="12046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3685" y="159487"/>
            <a:ext cx="6337003" cy="552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altLang="uk-UA" sz="1600" b="1" dirty="0">
                <a:solidFill>
                  <a:srgbClr val="1D2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ІНФОРМАЦІЯ ЩОДО ВІДПРАЦЮВАНЯ РИЗИКОВИХ </a:t>
            </a:r>
            <a:endParaRPr lang="uk-UA" altLang="uk-UA" sz="1600" b="1" dirty="0" smtClean="0">
              <a:solidFill>
                <a:srgbClr val="1D2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uk-UA" altLang="uk-UA" sz="1600" b="1" dirty="0" smtClean="0">
                <a:solidFill>
                  <a:srgbClr val="1D2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ПЛАТНИКІВ </a:t>
            </a:r>
            <a:r>
              <a:rPr lang="uk-UA" altLang="uk-UA" sz="1600" b="1" dirty="0">
                <a:solidFill>
                  <a:srgbClr val="1D2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ПДВ</a:t>
            </a:r>
            <a:endParaRPr lang="ru-RU" altLang="uk-UA" sz="1600" b="1" dirty="0">
              <a:solidFill>
                <a:srgbClr val="1D2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387645" y="5075224"/>
            <a:ext cx="11134724" cy="320088"/>
          </a:xfrm>
          <a:prstGeom prst="rect">
            <a:avLst/>
          </a:prstGeom>
          <a:solidFill>
            <a:srgbClr val="6DF3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386" tIns="45718" rIns="91386" bIns="45718" rtlCol="0" anchor="ctr">
            <a:noAutofit/>
          </a:bodyPr>
          <a:lstStyle/>
          <a:p>
            <a:pPr algn="ctr" fontAlgn="ctr">
              <a:lnSpc>
                <a:spcPct val="90000"/>
              </a:lnSpc>
              <a:spcBef>
                <a:spcPct val="0"/>
              </a:spcBef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Надходження до бюджету за результатами роботи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825" y="5417682"/>
            <a:ext cx="1169746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uk-UA" sz="16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до бюджету за рахунок збільшення податкової віддачі по ПДВ – 3,8 млн грн</a:t>
            </a:r>
            <a:r>
              <a:rPr lang="uk-UA" sz="1600" b="1" dirty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зменшено ліміту </a:t>
            </a:r>
            <a:r>
              <a:rPr lang="uk-UA" sz="16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 </a:t>
            </a:r>
            <a:r>
              <a:rPr lang="uk-UA" sz="1600" b="1" dirty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СЕА ПДВ – </a:t>
            </a:r>
            <a:r>
              <a:rPr lang="uk-UA" sz="16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13,3 </a:t>
            </a:r>
            <a:r>
              <a:rPr lang="uk-UA" sz="1600" b="1" dirty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грн, поповнено  СЕА ПДВ – </a:t>
            </a:r>
            <a:r>
              <a:rPr lang="uk-UA" sz="16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3,3 </a:t>
            </a:r>
            <a:r>
              <a:rPr lang="uk-UA" sz="1600" b="1" dirty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грн, зменшено суму від’ємного значення, що зараховується </a:t>
            </a:r>
            <a:r>
              <a:rPr lang="uk-UA" sz="16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до </a:t>
            </a:r>
            <a:r>
              <a:rPr lang="uk-UA" sz="1600" b="1" dirty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ПК наступного періоду – </a:t>
            </a:r>
            <a:r>
              <a:rPr lang="uk-UA" sz="16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11,8 </a:t>
            </a:r>
            <a:r>
              <a:rPr lang="uk-UA" sz="1600" b="1" dirty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грн;</a:t>
            </a:r>
            <a:endParaRPr lang="ru-RU" sz="1600" b="1" dirty="0">
              <a:ln w="0"/>
              <a:solidFill>
                <a:srgbClr val="0062A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16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сплачено до бюджету</a:t>
            </a:r>
            <a:r>
              <a:rPr lang="uk-UA" sz="1600" b="1" dirty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ПДВ – 29,9 </a:t>
            </a:r>
            <a:r>
              <a:rPr lang="uk-UA" sz="1600" b="1" dirty="0" err="1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1600" b="1" dirty="0" smtClean="0">
                <a:ln w="0"/>
                <a:solidFill>
                  <a:srgbClr val="0062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гривень</a:t>
            </a:r>
            <a:endParaRPr lang="uk-UA" sz="1600" b="1" dirty="0">
              <a:ln w="0"/>
              <a:solidFill>
                <a:srgbClr val="0062A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0800000" flipV="1">
            <a:off x="402263" y="805121"/>
            <a:ext cx="10668001" cy="320088"/>
          </a:xfrm>
          <a:prstGeom prst="rect">
            <a:avLst/>
          </a:prstGeom>
          <a:solidFill>
            <a:srgbClr val="6DF3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386" tIns="45718" rIns="91386" bIns="45718" rtlCol="0" anchor="ctr">
            <a:noAutofit/>
          </a:bodyPr>
          <a:lstStyle/>
          <a:p>
            <a:pPr lvl="0" algn="ctr" fontAlgn="ctr">
              <a:lnSpc>
                <a:spcPct val="90000"/>
              </a:lnSpc>
              <a:spcBef>
                <a:spcPct val="0"/>
              </a:spcBef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 роботи Комісії з питань зупинення </a:t>
            </a:r>
            <a:r>
              <a:rPr lang="uk-UA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податкових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накладних / розрахунків </a:t>
            </a:r>
            <a:r>
              <a:rPr lang="uk-UA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коригування в ЄРПН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969796" y="0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10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3211033" y="324257"/>
            <a:ext cx="650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1198563"/>
            <a:r>
              <a:rPr lang="uk-UA" b="1" dirty="0">
                <a:latin typeface="Calibri" pitchFamily="34" charset="0"/>
              </a:rPr>
              <a:t>Динаміка податкового боргу за </a:t>
            </a:r>
            <a:r>
              <a:rPr lang="uk-UA" b="1" dirty="0" smtClean="0">
                <a:latin typeface="Calibri" pitchFamily="34" charset="0"/>
              </a:rPr>
              <a:t>202</a:t>
            </a:r>
            <a:r>
              <a:rPr lang="en-US" b="1" dirty="0" smtClean="0">
                <a:latin typeface="Calibri" pitchFamily="34" charset="0"/>
              </a:rPr>
              <a:t>5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uk-UA" b="1" dirty="0">
                <a:latin typeface="Calibri" pitchFamily="34" charset="0"/>
              </a:rPr>
              <a:t>рік</a:t>
            </a:r>
          </a:p>
        </p:txBody>
      </p:sp>
      <p:graphicFrame>
        <p:nvGraphicFramePr>
          <p:cNvPr id="9" name="Диаграмма 4"/>
          <p:cNvGraphicFramePr>
            <a:graphicFrameLocks/>
          </p:cNvGraphicFramePr>
          <p:nvPr/>
        </p:nvGraphicFramePr>
        <p:xfrm>
          <a:off x="190500" y="887413"/>
          <a:ext cx="11784013" cy="575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9744075" y="1604963"/>
            <a:ext cx="21844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uk-UA" sz="1500" b="1" i="1" dirty="0">
                <a:latin typeface="Calibri" pitchFamily="34" charset="0"/>
              </a:rPr>
              <a:t>Зростання боргу </a:t>
            </a:r>
          </a:p>
          <a:p>
            <a:r>
              <a:rPr lang="uk-UA" sz="1500" b="1" i="1" dirty="0">
                <a:latin typeface="Calibri" pitchFamily="34" charset="0"/>
              </a:rPr>
              <a:t>у </a:t>
            </a:r>
            <a:r>
              <a:rPr lang="uk-UA" sz="1500" b="1" i="1" dirty="0" smtClean="0">
                <a:latin typeface="Calibri" pitchFamily="34" charset="0"/>
              </a:rPr>
              <a:t>202</a:t>
            </a:r>
            <a:r>
              <a:rPr lang="en-US" sz="1500" b="1" i="1" dirty="0" smtClean="0">
                <a:latin typeface="Calibri" pitchFamily="34" charset="0"/>
              </a:rPr>
              <a:t>5</a:t>
            </a:r>
            <a:r>
              <a:rPr lang="uk-UA" sz="1500" b="1" i="1" dirty="0" smtClean="0">
                <a:latin typeface="Calibri" pitchFamily="34" charset="0"/>
              </a:rPr>
              <a:t> </a:t>
            </a:r>
            <a:r>
              <a:rPr lang="uk-UA" sz="1500" b="1" i="1" dirty="0">
                <a:latin typeface="Calibri" pitchFamily="34" charset="0"/>
              </a:rPr>
              <a:t>році</a:t>
            </a:r>
          </a:p>
          <a:p>
            <a:r>
              <a:rPr lang="uk-UA" sz="1500" b="1" i="1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sz="1500" b="1" i="1" dirty="0" smtClean="0">
                <a:solidFill>
                  <a:srgbClr val="FF0000"/>
                </a:solidFill>
                <a:latin typeface="Calibri" pitchFamily="34" charset="0"/>
              </a:rPr>
              <a:t>439</a:t>
            </a:r>
            <a:r>
              <a:rPr lang="uk-UA" sz="1500" b="1" i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en-US" sz="1500" b="1" i="1" dirty="0" smtClean="0">
                <a:solidFill>
                  <a:srgbClr val="FF0000"/>
                </a:solidFill>
                <a:latin typeface="Calibri" pitchFamily="34" charset="0"/>
              </a:rPr>
              <a:t>9</a:t>
            </a:r>
            <a:r>
              <a:rPr lang="uk-UA" sz="15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1500" b="1" i="1" dirty="0">
                <a:solidFill>
                  <a:srgbClr val="FF0000"/>
                </a:solidFill>
                <a:latin typeface="Calibri" pitchFamily="34" charset="0"/>
              </a:rPr>
              <a:t>млн грн </a:t>
            </a:r>
            <a:endParaRPr lang="ru-RU" sz="15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21320979">
            <a:off x="2890838" y="871538"/>
            <a:ext cx="3432175" cy="704850"/>
          </a:xfrm>
          <a:prstGeom prst="curvedDownArrow">
            <a:avLst>
              <a:gd name="adj1" fmla="val 25374"/>
              <a:gd name="adj2" fmla="val 60634"/>
              <a:gd name="adj3" fmla="val 34031"/>
            </a:avLst>
          </a:prstGeom>
          <a:solidFill>
            <a:srgbClr val="FF0000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11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635000" y="122238"/>
            <a:ext cx="113903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600075" algn="ctr"/>
            <a:r>
              <a:rPr lang="uk-UA" sz="2100" b="1" dirty="0">
                <a:latin typeface="Calibri" pitchFamily="34" charset="0"/>
              </a:rPr>
              <a:t>Робота по скороченню податкового боргу в </a:t>
            </a:r>
            <a:r>
              <a:rPr lang="uk-UA" sz="2100" b="1" dirty="0" smtClean="0">
                <a:latin typeface="Calibri" pitchFamily="34" charset="0"/>
              </a:rPr>
              <a:t>202</a:t>
            </a:r>
            <a:r>
              <a:rPr lang="en-US" sz="2100" b="1" dirty="0" smtClean="0">
                <a:latin typeface="Calibri" pitchFamily="34" charset="0"/>
              </a:rPr>
              <a:t>5</a:t>
            </a:r>
            <a:r>
              <a:rPr lang="uk-UA" sz="2100" b="1" dirty="0" smtClean="0">
                <a:latin typeface="Calibri" pitchFamily="34" charset="0"/>
              </a:rPr>
              <a:t> </a:t>
            </a:r>
            <a:r>
              <a:rPr lang="uk-UA" sz="2100" b="1" dirty="0">
                <a:latin typeface="Calibri" pitchFamily="34" charset="0"/>
              </a:rPr>
              <a:t>році </a:t>
            </a:r>
          </a:p>
          <a:p>
            <a:pPr marL="600075" algn="ctr"/>
            <a:r>
              <a:rPr lang="uk-UA" sz="1900" b="1" dirty="0">
                <a:latin typeface="Calibri" pitchFamily="34" charset="0"/>
              </a:rPr>
              <a:t>(абсолютне зростання на </a:t>
            </a:r>
            <a:r>
              <a:rPr lang="en-US" sz="1900" b="1" dirty="0" smtClean="0">
                <a:latin typeface="Calibri" pitchFamily="34" charset="0"/>
              </a:rPr>
              <a:t>439</a:t>
            </a:r>
            <a:r>
              <a:rPr lang="uk-UA" sz="1900" b="1" dirty="0" smtClean="0">
                <a:latin typeface="Calibri" pitchFamily="34" charset="0"/>
              </a:rPr>
              <a:t>,</a:t>
            </a:r>
            <a:r>
              <a:rPr lang="en-US" sz="1900" b="1" dirty="0" smtClean="0">
                <a:latin typeface="Calibri" pitchFamily="34" charset="0"/>
              </a:rPr>
              <a:t>9</a:t>
            </a:r>
            <a:r>
              <a:rPr lang="uk-UA" sz="1900" b="1" dirty="0" smtClean="0">
                <a:latin typeface="Calibri" pitchFamily="34" charset="0"/>
              </a:rPr>
              <a:t> </a:t>
            </a:r>
            <a:r>
              <a:rPr lang="uk-UA" sz="1900" b="1" dirty="0">
                <a:latin typeface="Calibri" pitchFamily="34" charset="0"/>
              </a:rPr>
              <a:t>млн гривень)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5000" y="1157288"/>
            <a:ext cx="10645775" cy="5151437"/>
            <a:chOff x="58191" y="857869"/>
            <a:chExt cx="6653633" cy="5218060"/>
          </a:xfrm>
        </p:grpSpPr>
        <p:sp>
          <p:nvSpPr>
            <p:cNvPr id="6" name="Полилиния 5"/>
            <p:cNvSpPr/>
            <p:nvPr/>
          </p:nvSpPr>
          <p:spPr>
            <a:xfrm>
              <a:off x="2762885" y="857869"/>
              <a:ext cx="3948939" cy="2652200"/>
            </a:xfrm>
            <a:custGeom>
              <a:avLst/>
              <a:gdLst>
                <a:gd name="connsiteX0" fmla="*/ 0 w 3948939"/>
                <a:gd name="connsiteY0" fmla="*/ 333425 h 2667398"/>
                <a:gd name="connsiteX1" fmla="*/ 2615240 w 3948939"/>
                <a:gd name="connsiteY1" fmla="*/ 333425 h 2667398"/>
                <a:gd name="connsiteX2" fmla="*/ 2615240 w 3948939"/>
                <a:gd name="connsiteY2" fmla="*/ 0 h 2667398"/>
                <a:gd name="connsiteX3" fmla="*/ 3948939 w 3948939"/>
                <a:gd name="connsiteY3" fmla="*/ 1333699 h 2667398"/>
                <a:gd name="connsiteX4" fmla="*/ 2615240 w 3948939"/>
                <a:gd name="connsiteY4" fmla="*/ 2667398 h 2667398"/>
                <a:gd name="connsiteX5" fmla="*/ 2615240 w 3948939"/>
                <a:gd name="connsiteY5" fmla="*/ 2333973 h 2667398"/>
                <a:gd name="connsiteX6" fmla="*/ 0 w 3948939"/>
                <a:gd name="connsiteY6" fmla="*/ 2333973 h 2667398"/>
                <a:gd name="connsiteX7" fmla="*/ 0 w 3948939"/>
                <a:gd name="connsiteY7" fmla="*/ 333425 h 266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8939" h="2667398">
                  <a:moveTo>
                    <a:pt x="0" y="333425"/>
                  </a:moveTo>
                  <a:lnTo>
                    <a:pt x="2615240" y="333425"/>
                  </a:lnTo>
                  <a:lnTo>
                    <a:pt x="2615240" y="0"/>
                  </a:lnTo>
                  <a:lnTo>
                    <a:pt x="3948939" y="1333699"/>
                  </a:lnTo>
                  <a:lnTo>
                    <a:pt x="2615240" y="2667398"/>
                  </a:lnTo>
                  <a:lnTo>
                    <a:pt x="2615240" y="2333973"/>
                  </a:lnTo>
                  <a:lnTo>
                    <a:pt x="0" y="2333973"/>
                  </a:lnTo>
                  <a:lnTo>
                    <a:pt x="0" y="33342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" tIns="341045" rIns="1007894" bIns="341045" spcCol="1270"/>
            <a:lstStyle/>
            <a:p>
              <a:pPr marL="152396" lvl="1" indent="-152396" defTabSz="711182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1600" b="1" dirty="0"/>
            </a:p>
            <a:p>
              <a:pPr marL="152396" lvl="1" indent="-152396" defTabSz="711182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uk-UA" sz="1400" b="1" dirty="0" smtClean="0"/>
                <a:t>борг </a:t>
              </a:r>
              <a:r>
                <a:rPr lang="uk-UA" sz="1400" b="1" dirty="0"/>
                <a:t>підприємств, які перейшли на податковий облік з інших областей – </a:t>
              </a:r>
              <a:r>
                <a:rPr lang="uk-UA" sz="1400" b="1" dirty="0" smtClean="0">
                  <a:solidFill>
                    <a:srgbClr val="FF0000"/>
                  </a:solidFill>
                </a:rPr>
                <a:t>78,3 </a:t>
              </a:r>
              <a:r>
                <a:rPr lang="uk-UA" sz="1400" b="1" dirty="0">
                  <a:solidFill>
                    <a:srgbClr val="FF0000"/>
                  </a:solidFill>
                </a:rPr>
                <a:t>млн</a:t>
              </a: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uk-UA" sz="1400" b="1" dirty="0" smtClean="0">
                  <a:solidFill>
                    <a:srgbClr val="FF0000"/>
                  </a:solidFill>
                </a:rPr>
                <a:t>грн;</a:t>
              </a:r>
              <a:endParaRPr lang="uk-UA" sz="1400" b="1" dirty="0"/>
            </a:p>
            <a:p>
              <a:pPr marL="152396" lvl="1" indent="-152396" defTabSz="711182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uk-UA" sz="1400" b="1" dirty="0" smtClean="0"/>
                <a:t>за </a:t>
              </a:r>
              <a:r>
                <a:rPr lang="uk-UA" sz="1400" b="1" dirty="0"/>
                <a:t>рахунок несплати сум за  актами перевірок – </a:t>
              </a:r>
              <a:r>
                <a:rPr lang="uk-UA" sz="1400" b="1" dirty="0" smtClean="0">
                  <a:solidFill>
                    <a:srgbClr val="FF0000"/>
                  </a:solidFill>
                </a:rPr>
                <a:t>346,8 </a:t>
              </a:r>
              <a:r>
                <a:rPr lang="uk-UA" sz="1400" b="1" dirty="0">
                  <a:solidFill>
                    <a:srgbClr val="FF0000"/>
                  </a:solidFill>
                </a:rPr>
                <a:t>млн</a:t>
              </a: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uk-UA" sz="1400" b="1" dirty="0" smtClean="0">
                  <a:solidFill>
                    <a:srgbClr val="FF0000"/>
                  </a:solidFill>
                </a:rPr>
                <a:t>грн;</a:t>
              </a:r>
              <a:endParaRPr lang="uk-UA" sz="1400" b="1" dirty="0"/>
            </a:p>
            <a:p>
              <a:pPr marL="152396" lvl="1" indent="-152396" defTabSz="711182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uk-UA" sz="1400" b="1" dirty="0" smtClean="0">
                  <a:solidFill>
                    <a:schemeClr val="tx1"/>
                  </a:solidFill>
                </a:rPr>
                <a:t>за </a:t>
              </a:r>
              <a:r>
                <a:rPr lang="uk-UA" sz="1400" b="1" dirty="0">
                  <a:solidFill>
                    <a:schemeClr val="tx1"/>
                  </a:solidFill>
                </a:rPr>
                <a:t>рахунок несплати поточних нарахувань </a:t>
              </a:r>
              <a:r>
                <a:rPr lang="uk-UA" sz="1400" b="1" dirty="0"/>
                <a:t>–</a:t>
              </a:r>
              <a:r>
                <a:rPr lang="uk-UA" sz="1400" b="1" dirty="0">
                  <a:solidFill>
                    <a:schemeClr val="tx1"/>
                  </a:solidFill>
                </a:rPr>
                <a:t> </a:t>
              </a:r>
              <a:r>
                <a:rPr lang="uk-UA" sz="1400" b="1" dirty="0" smtClean="0">
                  <a:solidFill>
                    <a:srgbClr val="FF0000"/>
                  </a:solidFill>
                </a:rPr>
                <a:t>250,3 </a:t>
              </a:r>
              <a:r>
                <a:rPr lang="uk-UA" sz="1400" b="1" dirty="0">
                  <a:solidFill>
                    <a:srgbClr val="FF0000"/>
                  </a:solidFill>
                </a:rPr>
                <a:t>млн</a:t>
              </a: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uk-UA" sz="1400" b="1" dirty="0" smtClean="0">
                  <a:solidFill>
                    <a:srgbClr val="FF0000"/>
                  </a:solidFill>
                </a:rPr>
                <a:t>грн;</a:t>
              </a:r>
              <a:endParaRPr lang="uk-UA" sz="1400" b="1" dirty="0">
                <a:solidFill>
                  <a:schemeClr val="tx1"/>
                </a:solidFill>
              </a:endParaRPr>
            </a:p>
            <a:p>
              <a:pPr marL="152396" lvl="1" indent="-152396" defTabSz="711182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uk-UA" sz="1400" b="1" dirty="0" smtClean="0">
                  <a:solidFill>
                    <a:schemeClr val="tx1"/>
                  </a:solidFill>
                </a:rPr>
                <a:t>за </a:t>
              </a:r>
              <a:r>
                <a:rPr lang="uk-UA" sz="1400" b="1" dirty="0">
                  <a:solidFill>
                    <a:schemeClr val="tx1"/>
                  </a:solidFill>
                </a:rPr>
                <a:t>рахунок несплати вугільними підприємствами сум розстроченого податкового боргу за рішеннями судів </a:t>
              </a:r>
              <a:r>
                <a:rPr lang="uk-UA" sz="1400" b="1" dirty="0"/>
                <a:t>–</a:t>
              </a:r>
              <a:r>
                <a:rPr lang="uk-UA" sz="1400" b="1" dirty="0">
                  <a:solidFill>
                    <a:schemeClr val="tx1"/>
                  </a:solidFill>
                </a:rPr>
                <a:t> </a:t>
              </a:r>
              <a:r>
                <a:rPr lang="uk-UA" sz="1400" b="1" dirty="0" smtClean="0">
                  <a:solidFill>
                    <a:srgbClr val="FF0000"/>
                  </a:solidFill>
                </a:rPr>
                <a:t>25,0 </a:t>
              </a:r>
              <a:r>
                <a:rPr lang="uk-UA" sz="1400" b="1" dirty="0">
                  <a:solidFill>
                    <a:srgbClr val="FF0000"/>
                  </a:solidFill>
                </a:rPr>
                <a:t>млн</a:t>
              </a: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uk-UA" sz="1400" b="1" dirty="0">
                  <a:solidFill>
                    <a:srgbClr val="FF0000"/>
                  </a:solidFill>
                </a:rPr>
                <a:t>гривень.</a:t>
              </a:r>
              <a:endParaRPr lang="uk-UA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8191" y="857869"/>
              <a:ext cx="2573184" cy="2586297"/>
            </a:xfrm>
            <a:custGeom>
              <a:avLst/>
              <a:gdLst>
                <a:gd name="connsiteX0" fmla="*/ 0 w 2507550"/>
                <a:gd name="connsiteY0" fmla="*/ 406614 h 2439634"/>
                <a:gd name="connsiteX1" fmla="*/ 119095 w 2507550"/>
                <a:gd name="connsiteY1" fmla="*/ 119095 h 2439634"/>
                <a:gd name="connsiteX2" fmla="*/ 406615 w 2507550"/>
                <a:gd name="connsiteY2" fmla="*/ 1 h 2439634"/>
                <a:gd name="connsiteX3" fmla="*/ 2100936 w 2507550"/>
                <a:gd name="connsiteY3" fmla="*/ 0 h 2439634"/>
                <a:gd name="connsiteX4" fmla="*/ 2388455 w 2507550"/>
                <a:gd name="connsiteY4" fmla="*/ 119095 h 2439634"/>
                <a:gd name="connsiteX5" fmla="*/ 2507549 w 2507550"/>
                <a:gd name="connsiteY5" fmla="*/ 406615 h 2439634"/>
                <a:gd name="connsiteX6" fmla="*/ 2507550 w 2507550"/>
                <a:gd name="connsiteY6" fmla="*/ 2033020 h 2439634"/>
                <a:gd name="connsiteX7" fmla="*/ 2388455 w 2507550"/>
                <a:gd name="connsiteY7" fmla="*/ 2320540 h 2439634"/>
                <a:gd name="connsiteX8" fmla="*/ 2100935 w 2507550"/>
                <a:gd name="connsiteY8" fmla="*/ 2439634 h 2439634"/>
                <a:gd name="connsiteX9" fmla="*/ 406614 w 2507550"/>
                <a:gd name="connsiteY9" fmla="*/ 2439634 h 2439634"/>
                <a:gd name="connsiteX10" fmla="*/ 119094 w 2507550"/>
                <a:gd name="connsiteY10" fmla="*/ 2320539 h 2439634"/>
                <a:gd name="connsiteX11" fmla="*/ 0 w 2507550"/>
                <a:gd name="connsiteY11" fmla="*/ 2033019 h 2439634"/>
                <a:gd name="connsiteX12" fmla="*/ 0 w 2507550"/>
                <a:gd name="connsiteY12" fmla="*/ 406614 h 24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7550" h="2439634">
                  <a:moveTo>
                    <a:pt x="0" y="406614"/>
                  </a:moveTo>
                  <a:cubicBezTo>
                    <a:pt x="0" y="298773"/>
                    <a:pt x="42840" y="195349"/>
                    <a:pt x="119095" y="119095"/>
                  </a:cubicBezTo>
                  <a:cubicBezTo>
                    <a:pt x="195350" y="42840"/>
                    <a:pt x="298774" y="1"/>
                    <a:pt x="406615" y="1"/>
                  </a:cubicBezTo>
                  <a:lnTo>
                    <a:pt x="2100936" y="0"/>
                  </a:lnTo>
                  <a:cubicBezTo>
                    <a:pt x="2208777" y="0"/>
                    <a:pt x="2312201" y="42840"/>
                    <a:pt x="2388455" y="119095"/>
                  </a:cubicBezTo>
                  <a:cubicBezTo>
                    <a:pt x="2464710" y="195350"/>
                    <a:pt x="2507549" y="298774"/>
                    <a:pt x="2507549" y="406615"/>
                  </a:cubicBezTo>
                  <a:cubicBezTo>
                    <a:pt x="2507549" y="948750"/>
                    <a:pt x="2507550" y="1490885"/>
                    <a:pt x="2507550" y="2033020"/>
                  </a:cubicBezTo>
                  <a:cubicBezTo>
                    <a:pt x="2507550" y="2140861"/>
                    <a:pt x="2464710" y="2244285"/>
                    <a:pt x="2388455" y="2320540"/>
                  </a:cubicBezTo>
                  <a:cubicBezTo>
                    <a:pt x="2312200" y="2396795"/>
                    <a:pt x="2208776" y="2439634"/>
                    <a:pt x="2100935" y="2439634"/>
                  </a:cubicBezTo>
                  <a:lnTo>
                    <a:pt x="406614" y="2439634"/>
                  </a:lnTo>
                  <a:cubicBezTo>
                    <a:pt x="298773" y="2439634"/>
                    <a:pt x="195349" y="2396794"/>
                    <a:pt x="119094" y="2320539"/>
                  </a:cubicBezTo>
                  <a:cubicBezTo>
                    <a:pt x="42839" y="2244284"/>
                    <a:pt x="0" y="2140860"/>
                    <a:pt x="0" y="2033019"/>
                  </a:cubicBezTo>
                  <a:lnTo>
                    <a:pt x="0" y="40661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5293" tIns="157193" rIns="195293" bIns="157193" spcCol="1270" anchor="ctr"/>
            <a:lstStyle/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Зростання податкового боргу (новостворений податковий борг)</a:t>
              </a:r>
            </a:p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7</a:t>
              </a:r>
              <a:r>
                <a:rPr lang="en-US" sz="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</a:t>
              </a:r>
              <a:r>
                <a:rPr lang="uk-UA" sz="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uk-UA" sz="27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uk-UA" sz="27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млн грн </a:t>
              </a:r>
            </a:p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рахунок:</a:t>
              </a:r>
              <a:endParaRPr lang="uk-UA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 rot="10800000">
              <a:off x="2759023" y="3552783"/>
              <a:ext cx="3952800" cy="2523146"/>
            </a:xfrm>
            <a:prstGeom prst="rightArrow">
              <a:avLst>
                <a:gd name="adj1" fmla="val 75000"/>
                <a:gd name="adj2" fmla="val 74833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58191" y="3617217"/>
              <a:ext cx="2662729" cy="2439634"/>
            </a:xfrm>
            <a:custGeom>
              <a:avLst/>
              <a:gdLst>
                <a:gd name="connsiteX0" fmla="*/ 0 w 2597095"/>
                <a:gd name="connsiteY0" fmla="*/ 406614 h 2439634"/>
                <a:gd name="connsiteX1" fmla="*/ 119095 w 2597095"/>
                <a:gd name="connsiteY1" fmla="*/ 119095 h 2439634"/>
                <a:gd name="connsiteX2" fmla="*/ 406615 w 2597095"/>
                <a:gd name="connsiteY2" fmla="*/ 1 h 2439634"/>
                <a:gd name="connsiteX3" fmla="*/ 2190481 w 2597095"/>
                <a:gd name="connsiteY3" fmla="*/ 0 h 2439634"/>
                <a:gd name="connsiteX4" fmla="*/ 2478000 w 2597095"/>
                <a:gd name="connsiteY4" fmla="*/ 119095 h 2439634"/>
                <a:gd name="connsiteX5" fmla="*/ 2597094 w 2597095"/>
                <a:gd name="connsiteY5" fmla="*/ 406615 h 2439634"/>
                <a:gd name="connsiteX6" fmla="*/ 2597095 w 2597095"/>
                <a:gd name="connsiteY6" fmla="*/ 2033020 h 2439634"/>
                <a:gd name="connsiteX7" fmla="*/ 2478000 w 2597095"/>
                <a:gd name="connsiteY7" fmla="*/ 2320540 h 2439634"/>
                <a:gd name="connsiteX8" fmla="*/ 2190480 w 2597095"/>
                <a:gd name="connsiteY8" fmla="*/ 2439634 h 2439634"/>
                <a:gd name="connsiteX9" fmla="*/ 406614 w 2597095"/>
                <a:gd name="connsiteY9" fmla="*/ 2439634 h 2439634"/>
                <a:gd name="connsiteX10" fmla="*/ 119094 w 2597095"/>
                <a:gd name="connsiteY10" fmla="*/ 2320539 h 2439634"/>
                <a:gd name="connsiteX11" fmla="*/ 0 w 2597095"/>
                <a:gd name="connsiteY11" fmla="*/ 2033019 h 2439634"/>
                <a:gd name="connsiteX12" fmla="*/ 0 w 2597095"/>
                <a:gd name="connsiteY12" fmla="*/ 406614 h 24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7095" h="2439634">
                  <a:moveTo>
                    <a:pt x="0" y="406614"/>
                  </a:moveTo>
                  <a:cubicBezTo>
                    <a:pt x="0" y="298773"/>
                    <a:pt x="42840" y="195349"/>
                    <a:pt x="119095" y="119095"/>
                  </a:cubicBezTo>
                  <a:cubicBezTo>
                    <a:pt x="195350" y="42840"/>
                    <a:pt x="298774" y="1"/>
                    <a:pt x="406615" y="1"/>
                  </a:cubicBezTo>
                  <a:lnTo>
                    <a:pt x="2190481" y="0"/>
                  </a:lnTo>
                  <a:cubicBezTo>
                    <a:pt x="2298322" y="0"/>
                    <a:pt x="2401746" y="42840"/>
                    <a:pt x="2478000" y="119095"/>
                  </a:cubicBezTo>
                  <a:cubicBezTo>
                    <a:pt x="2554255" y="195350"/>
                    <a:pt x="2597094" y="298774"/>
                    <a:pt x="2597094" y="406615"/>
                  </a:cubicBezTo>
                  <a:cubicBezTo>
                    <a:pt x="2597094" y="948750"/>
                    <a:pt x="2597095" y="1490885"/>
                    <a:pt x="2597095" y="2033020"/>
                  </a:cubicBezTo>
                  <a:cubicBezTo>
                    <a:pt x="2597095" y="2140861"/>
                    <a:pt x="2554255" y="2244285"/>
                    <a:pt x="2478000" y="2320540"/>
                  </a:cubicBezTo>
                  <a:cubicBezTo>
                    <a:pt x="2401745" y="2396795"/>
                    <a:pt x="2298321" y="2439634"/>
                    <a:pt x="2190480" y="2439634"/>
                  </a:cubicBezTo>
                  <a:lnTo>
                    <a:pt x="406614" y="2439634"/>
                  </a:lnTo>
                  <a:cubicBezTo>
                    <a:pt x="298773" y="2439634"/>
                    <a:pt x="195349" y="2396794"/>
                    <a:pt x="119094" y="2320539"/>
                  </a:cubicBezTo>
                  <a:cubicBezTo>
                    <a:pt x="42839" y="2244284"/>
                    <a:pt x="0" y="2140860"/>
                    <a:pt x="0" y="2033019"/>
                  </a:cubicBezTo>
                  <a:lnTo>
                    <a:pt x="0" y="40661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195293" tIns="157193" rIns="195293" bIns="157193" spcCol="1270" anchor="ctr"/>
            <a:lstStyle/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Скорочено податковий борг на </a:t>
              </a:r>
              <a:r>
                <a:rPr lang="uk-UA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r>
                <a:rPr lang="en-US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uk-UA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uk-UA" sz="27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uk-UA" sz="27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млн грн </a:t>
              </a:r>
            </a:p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рахунок:</a:t>
              </a:r>
              <a:endParaRPr 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6026727" y="4251035"/>
            <a:ext cx="5261958" cy="163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84138" indent="-84138">
              <a:buFont typeface="Arial" pitchFamily="34" charset="0"/>
              <a:buChar char="•"/>
            </a:pPr>
            <a:r>
              <a:rPr lang="uk-UA" sz="1400" b="1" dirty="0">
                <a:latin typeface="+mn-lt"/>
              </a:rPr>
              <a:t>списання безнадійного податкового боргу –  </a:t>
            </a:r>
            <a:r>
              <a:rPr lang="uk-UA" sz="1400" b="1" dirty="0" smtClean="0">
                <a:solidFill>
                  <a:srgbClr val="FF0000"/>
                </a:solidFill>
                <a:latin typeface="+mn-lt"/>
              </a:rPr>
              <a:t>1,0 </a:t>
            </a:r>
            <a:r>
              <a:rPr lang="uk-UA" sz="1400" b="1" dirty="0">
                <a:solidFill>
                  <a:srgbClr val="FF0000"/>
                </a:solidFill>
                <a:latin typeface="+mn-lt"/>
              </a:rPr>
              <a:t>млн грн;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uk-UA" sz="1400" b="1" dirty="0">
                <a:latin typeface="+mn-lt"/>
              </a:rPr>
              <a:t> коригування зобов’язань </a:t>
            </a:r>
            <a:r>
              <a:rPr lang="uk-UA" sz="1400" b="1" dirty="0" smtClean="0">
                <a:latin typeface="+mn-lt"/>
              </a:rPr>
              <a:t>– </a:t>
            </a:r>
            <a:r>
              <a:rPr lang="uk-UA" sz="1400" b="1" dirty="0" smtClean="0">
                <a:solidFill>
                  <a:srgbClr val="FF0000"/>
                </a:solidFill>
                <a:latin typeface="+mn-lt"/>
              </a:rPr>
              <a:t>17,2 </a:t>
            </a:r>
            <a:r>
              <a:rPr lang="uk-UA" sz="1400" b="1" dirty="0">
                <a:solidFill>
                  <a:srgbClr val="FF0000"/>
                </a:solidFill>
                <a:latin typeface="+mn-lt"/>
              </a:rPr>
              <a:t>млн грн;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uk-UA" sz="1400" b="1" dirty="0" smtClean="0">
                <a:latin typeface="+mn-lt"/>
              </a:rPr>
              <a:t>оскарження донарах. сум за актами перевірок – </a:t>
            </a:r>
            <a:r>
              <a:rPr lang="uk-UA" sz="1400" b="1" dirty="0" smtClean="0">
                <a:solidFill>
                  <a:srgbClr val="FF0000"/>
                </a:solidFill>
                <a:latin typeface="+mn-lt"/>
              </a:rPr>
              <a:t>106,0 млн </a:t>
            </a:r>
            <a:r>
              <a:rPr lang="uk-UA" sz="1400" b="1" dirty="0">
                <a:solidFill>
                  <a:srgbClr val="FF0000"/>
                </a:solidFill>
                <a:latin typeface="+mn-lt"/>
              </a:rPr>
              <a:t>грн;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uk-UA" sz="1400" b="1" dirty="0">
                <a:latin typeface="+mn-lt"/>
              </a:rPr>
              <a:t>надходжень в рахунок погашення боргу – </a:t>
            </a:r>
            <a:r>
              <a:rPr lang="uk-UA" sz="1400" b="1" dirty="0" smtClean="0">
                <a:solidFill>
                  <a:srgbClr val="FF0000"/>
                </a:solidFill>
                <a:latin typeface="+mn-lt"/>
              </a:rPr>
              <a:t>77,5 </a:t>
            </a:r>
            <a:r>
              <a:rPr lang="uk-UA" sz="1400" b="1" dirty="0">
                <a:solidFill>
                  <a:srgbClr val="FF0000"/>
                </a:solidFill>
                <a:latin typeface="+mn-lt"/>
              </a:rPr>
              <a:t>млн грн</a:t>
            </a:r>
            <a:r>
              <a:rPr lang="uk-UA" sz="1400" b="1" dirty="0" smtClean="0">
                <a:solidFill>
                  <a:srgbClr val="FF0000"/>
                </a:solidFill>
                <a:latin typeface="+mn-lt"/>
              </a:rPr>
              <a:t>;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uk-UA" sz="1400" b="1" dirty="0" smtClean="0">
                <a:latin typeface="+mn-lt"/>
              </a:rPr>
              <a:t>борг підприємств, які перейшли на податковий облік до інших областей – </a:t>
            </a:r>
            <a:r>
              <a:rPr lang="uk-UA" sz="1400" b="1" dirty="0" smtClean="0">
                <a:solidFill>
                  <a:srgbClr val="FF0000"/>
                </a:solidFill>
                <a:latin typeface="+mn-lt"/>
              </a:rPr>
              <a:t>51,4 млн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1400" b="1" dirty="0" smtClean="0">
                <a:solidFill>
                  <a:srgbClr val="FF0000"/>
                </a:solidFill>
                <a:latin typeface="+mn-lt"/>
              </a:rPr>
              <a:t>грн</a:t>
            </a:r>
            <a:endParaRPr lang="uk-UA" sz="1400" b="1" dirty="0">
              <a:solidFill>
                <a:srgbClr val="FF0000"/>
              </a:solidFill>
              <a:latin typeface="+mn-lt"/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uk-UA" sz="1400" b="1" dirty="0">
                <a:latin typeface="+mn-lt"/>
              </a:rPr>
              <a:t>надання уточнених розрахунків – </a:t>
            </a:r>
            <a:r>
              <a:rPr lang="uk-UA" sz="1400" b="1" dirty="0" smtClean="0">
                <a:solidFill>
                  <a:srgbClr val="FF0000"/>
                </a:solidFill>
                <a:latin typeface="+mn-lt"/>
              </a:rPr>
              <a:t>7,4 </a:t>
            </a:r>
            <a:r>
              <a:rPr lang="uk-UA" sz="1400" b="1" dirty="0">
                <a:solidFill>
                  <a:srgbClr val="FF0000"/>
                </a:solidFill>
                <a:latin typeface="+mn-lt"/>
              </a:rPr>
              <a:t>млн гривень.</a:t>
            </a:r>
            <a:endParaRPr lang="uk-UA" sz="1400" b="1" dirty="0">
              <a:latin typeface="+mn-lt"/>
            </a:endParaRPr>
          </a:p>
        </p:txBody>
      </p:sp>
      <p:pic>
        <p:nvPicPr>
          <p:cNvPr id="12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12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20"/>
          <p:cNvCxnSpPr/>
          <p:nvPr/>
        </p:nvCxnSpPr>
        <p:spPr>
          <a:xfrm flipV="1">
            <a:off x="1877780" y="6057900"/>
            <a:ext cx="1598845" cy="346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2413591" y="499730"/>
            <a:ext cx="7400260" cy="613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386" tIns="45718" rIns="91386" bIns="45718" rtlCol="0" anchor="ctr">
            <a:normAutofit/>
          </a:bodyPr>
          <a:lstStyle/>
          <a:p>
            <a:pPr algn="ctr" font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1600" b="1" dirty="0">
                <a:solidFill>
                  <a:srgbClr val="1D2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 РОБОТИ УПРАВЛІННЯ ПОДАТКОВОГО АУДИТУ </a:t>
            </a:r>
            <a:endParaRPr lang="uk-UA" altLang="uk-UA" sz="1600" b="1" dirty="0" smtClean="0">
              <a:solidFill>
                <a:srgbClr val="1D2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1600" b="1" dirty="0" smtClean="0">
                <a:solidFill>
                  <a:srgbClr val="1D2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uk-UA" sz="1600" b="1" dirty="0" smtClean="0">
                <a:solidFill>
                  <a:srgbClr val="1D2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altLang="uk-UA" sz="1600" b="1" dirty="0" smtClean="0">
                <a:solidFill>
                  <a:srgbClr val="1D2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600" b="1" dirty="0">
                <a:solidFill>
                  <a:srgbClr val="1D2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</a:t>
            </a:r>
          </a:p>
        </p:txBody>
      </p:sp>
      <p:grpSp>
        <p:nvGrpSpPr>
          <p:cNvPr id="2" name="Группа 46"/>
          <p:cNvGrpSpPr>
            <a:grpSpLocks/>
          </p:cNvGrpSpPr>
          <p:nvPr/>
        </p:nvGrpSpPr>
        <p:grpSpPr bwMode="auto">
          <a:xfrm>
            <a:off x="1578216" y="1223908"/>
            <a:ext cx="3220995" cy="1487394"/>
            <a:chOff x="6947752" y="1433618"/>
            <a:chExt cx="5256649" cy="2562025"/>
          </a:xfrm>
        </p:grpSpPr>
        <p:sp>
          <p:nvSpPr>
            <p:cNvPr id="124" name="任意多边形 135"/>
            <p:cNvSpPr/>
            <p:nvPr/>
          </p:nvSpPr>
          <p:spPr>
            <a:xfrm>
              <a:off x="6963971" y="1433618"/>
              <a:ext cx="5240430" cy="2562025"/>
            </a:xfrm>
            <a:custGeom>
              <a:avLst/>
              <a:gdLst>
                <a:gd name="connsiteX0" fmla="*/ 2077705 w 2732549"/>
                <a:gd name="connsiteY0" fmla="*/ 0 h 1952677"/>
                <a:gd name="connsiteX1" fmla="*/ 2732549 w 2732549"/>
                <a:gd name="connsiteY1" fmla="*/ 654844 h 1952677"/>
                <a:gd name="connsiteX2" fmla="*/ 2332600 w 2732549"/>
                <a:gd name="connsiteY2" fmla="*/ 1258227 h 1952677"/>
                <a:gd name="connsiteX3" fmla="*/ 2310273 w 2732549"/>
                <a:gd name="connsiteY3" fmla="*/ 1265158 h 1952677"/>
                <a:gd name="connsiteX4" fmla="*/ 2310273 w 2732549"/>
                <a:gd name="connsiteY4" fmla="*/ 1952677 h 1952677"/>
                <a:gd name="connsiteX5" fmla="*/ 468749 w 2732549"/>
                <a:gd name="connsiteY5" fmla="*/ 1952677 h 1952677"/>
                <a:gd name="connsiteX6" fmla="*/ 0 w 2732549"/>
                <a:gd name="connsiteY6" fmla="*/ 1483928 h 1952677"/>
                <a:gd name="connsiteX7" fmla="*/ 0 w 2732549"/>
                <a:gd name="connsiteY7" fmla="*/ 503238 h 1952677"/>
                <a:gd name="connsiteX8" fmla="*/ 1442259 w 2732549"/>
                <a:gd name="connsiteY8" fmla="*/ 503238 h 1952677"/>
                <a:gd name="connsiteX9" fmla="*/ 1474322 w 2732549"/>
                <a:gd name="connsiteY9" fmla="*/ 399949 h 1952677"/>
                <a:gd name="connsiteX10" fmla="*/ 2077705 w 2732549"/>
                <a:gd name="connsiteY10" fmla="*/ 0 h 195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549" h="1952677">
                  <a:moveTo>
                    <a:pt x="2077705" y="0"/>
                  </a:moveTo>
                  <a:cubicBezTo>
                    <a:pt x="2439365" y="0"/>
                    <a:pt x="2732549" y="293184"/>
                    <a:pt x="2732549" y="654844"/>
                  </a:cubicBezTo>
                  <a:cubicBezTo>
                    <a:pt x="2732549" y="926089"/>
                    <a:pt x="2567633" y="1158816"/>
                    <a:pt x="2332600" y="1258227"/>
                  </a:cubicBezTo>
                  <a:lnTo>
                    <a:pt x="2310273" y="1265158"/>
                  </a:lnTo>
                  <a:lnTo>
                    <a:pt x="2310273" y="1952677"/>
                  </a:lnTo>
                  <a:lnTo>
                    <a:pt x="468749" y="1952677"/>
                  </a:lnTo>
                  <a:lnTo>
                    <a:pt x="0" y="1483928"/>
                  </a:lnTo>
                  <a:lnTo>
                    <a:pt x="0" y="503238"/>
                  </a:lnTo>
                  <a:lnTo>
                    <a:pt x="1442259" y="503238"/>
                  </a:lnTo>
                  <a:lnTo>
                    <a:pt x="1474322" y="399949"/>
                  </a:lnTo>
                  <a:cubicBezTo>
                    <a:pt x="1573733" y="164916"/>
                    <a:pt x="1806460" y="0"/>
                    <a:pt x="2077705" y="0"/>
                  </a:cubicBezTo>
                  <a:close/>
                </a:path>
              </a:pathLst>
            </a:custGeom>
            <a:noFill/>
            <a:ln w="76200" cap="flat" cmpd="sng" algn="ctr">
              <a:solidFill>
                <a:srgbClr val="DA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11" name="TextBox 11"/>
            <p:cNvSpPr txBox="1">
              <a:spLocks noChangeArrowheads="1"/>
            </p:cNvSpPr>
            <p:nvPr/>
          </p:nvSpPr>
          <p:spPr bwMode="auto">
            <a:xfrm flipH="1">
              <a:off x="6947752" y="2078793"/>
              <a:ext cx="3335716" cy="1043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uk-UA" altLang="zh-CN" sz="1400" b="1" dirty="0">
                  <a:solidFill>
                    <a:srgbClr val="C00000"/>
                  </a:solidFill>
                  <a:latin typeface="Arial Black" pitchFamily="34" charset="0"/>
                  <a:ea typeface="Microsoft YaHei" pitchFamily="34" charset="-122"/>
                </a:rPr>
                <a:t>ПОЗАПЛАНОВІ</a:t>
              </a:r>
            </a:p>
            <a:p>
              <a:r>
                <a:rPr lang="uk-UA" altLang="zh-CN" sz="1400" b="1" dirty="0">
                  <a:solidFill>
                    <a:srgbClr val="C00000"/>
                  </a:solidFill>
                  <a:latin typeface="Arial Black" pitchFamily="34" charset="0"/>
                  <a:ea typeface="Microsoft YaHei" pitchFamily="34" charset="-122"/>
                </a:rPr>
                <a:t>ПЕРЕВІРКИ </a:t>
              </a:r>
              <a:endParaRPr lang="en-US" altLang="zh-CN" b="1" dirty="0">
                <a:solidFill>
                  <a:srgbClr val="C00000"/>
                </a:solidFill>
                <a:latin typeface="Arial Black" pitchFamily="34" charset="0"/>
                <a:ea typeface="Microsoft YaHei" pitchFamily="34" charset="-122"/>
              </a:endParaRPr>
            </a:p>
          </p:txBody>
        </p:sp>
        <p:cxnSp>
          <p:nvCxnSpPr>
            <p:cNvPr id="112" name="直接连接符 90"/>
            <p:cNvCxnSpPr>
              <a:cxnSpLocks noChangeShapeType="1"/>
            </p:cNvCxnSpPr>
            <p:nvPr/>
          </p:nvCxnSpPr>
          <p:spPr bwMode="auto">
            <a:xfrm flipV="1">
              <a:off x="7144554" y="3227135"/>
              <a:ext cx="3063900" cy="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prstDash val="sysDot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3" name="Группа 49"/>
          <p:cNvGrpSpPr>
            <a:grpSpLocks/>
          </p:cNvGrpSpPr>
          <p:nvPr/>
        </p:nvGrpSpPr>
        <p:grpSpPr bwMode="auto">
          <a:xfrm>
            <a:off x="1251715" y="2838894"/>
            <a:ext cx="3361920" cy="1434807"/>
            <a:chOff x="2076239" y="4404336"/>
            <a:chExt cx="4901119" cy="2785028"/>
          </a:xfrm>
        </p:grpSpPr>
        <p:sp>
          <p:nvSpPr>
            <p:cNvPr id="135" name="任意多边形 156"/>
            <p:cNvSpPr/>
            <p:nvPr/>
          </p:nvSpPr>
          <p:spPr>
            <a:xfrm rot="10800000">
              <a:off x="2076239" y="4404336"/>
              <a:ext cx="4901119" cy="2785028"/>
            </a:xfrm>
            <a:custGeom>
              <a:avLst/>
              <a:gdLst>
                <a:gd name="connsiteX0" fmla="*/ 2077705 w 2732549"/>
                <a:gd name="connsiteY0" fmla="*/ 0 h 1952677"/>
                <a:gd name="connsiteX1" fmla="*/ 2732549 w 2732549"/>
                <a:gd name="connsiteY1" fmla="*/ 654844 h 1952677"/>
                <a:gd name="connsiteX2" fmla="*/ 2332600 w 2732549"/>
                <a:gd name="connsiteY2" fmla="*/ 1258227 h 1952677"/>
                <a:gd name="connsiteX3" fmla="*/ 2310273 w 2732549"/>
                <a:gd name="connsiteY3" fmla="*/ 1265158 h 1952677"/>
                <a:gd name="connsiteX4" fmla="*/ 2310273 w 2732549"/>
                <a:gd name="connsiteY4" fmla="*/ 1952677 h 1952677"/>
                <a:gd name="connsiteX5" fmla="*/ 468749 w 2732549"/>
                <a:gd name="connsiteY5" fmla="*/ 1952677 h 1952677"/>
                <a:gd name="connsiteX6" fmla="*/ 0 w 2732549"/>
                <a:gd name="connsiteY6" fmla="*/ 1483928 h 1952677"/>
                <a:gd name="connsiteX7" fmla="*/ 0 w 2732549"/>
                <a:gd name="connsiteY7" fmla="*/ 503238 h 1952677"/>
                <a:gd name="connsiteX8" fmla="*/ 1442259 w 2732549"/>
                <a:gd name="connsiteY8" fmla="*/ 503238 h 1952677"/>
                <a:gd name="connsiteX9" fmla="*/ 1474322 w 2732549"/>
                <a:gd name="connsiteY9" fmla="*/ 399949 h 1952677"/>
                <a:gd name="connsiteX10" fmla="*/ 2077705 w 2732549"/>
                <a:gd name="connsiteY10" fmla="*/ 0 h 195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549" h="1952677">
                  <a:moveTo>
                    <a:pt x="2077705" y="0"/>
                  </a:moveTo>
                  <a:cubicBezTo>
                    <a:pt x="2439365" y="0"/>
                    <a:pt x="2732549" y="293184"/>
                    <a:pt x="2732549" y="654844"/>
                  </a:cubicBezTo>
                  <a:cubicBezTo>
                    <a:pt x="2732549" y="926089"/>
                    <a:pt x="2567633" y="1158816"/>
                    <a:pt x="2332600" y="1258227"/>
                  </a:cubicBezTo>
                  <a:lnTo>
                    <a:pt x="2310273" y="1265158"/>
                  </a:lnTo>
                  <a:lnTo>
                    <a:pt x="2310273" y="1952677"/>
                  </a:lnTo>
                  <a:lnTo>
                    <a:pt x="468749" y="1952677"/>
                  </a:lnTo>
                  <a:lnTo>
                    <a:pt x="0" y="1483928"/>
                  </a:lnTo>
                  <a:lnTo>
                    <a:pt x="0" y="503238"/>
                  </a:lnTo>
                  <a:lnTo>
                    <a:pt x="1442259" y="503238"/>
                  </a:lnTo>
                  <a:lnTo>
                    <a:pt x="1474322" y="399949"/>
                  </a:lnTo>
                  <a:cubicBezTo>
                    <a:pt x="1573733" y="164916"/>
                    <a:pt x="1806460" y="0"/>
                    <a:pt x="2077705" y="0"/>
                  </a:cubicBezTo>
                  <a:close/>
                </a:path>
              </a:pathLst>
            </a:custGeom>
            <a:noFill/>
            <a:ln w="76200" cap="flat" cmpd="sng" algn="ctr">
              <a:solidFill>
                <a:srgbClr val="009999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29" name="TextBox 11"/>
            <p:cNvSpPr txBox="1">
              <a:spLocks noChangeArrowheads="1"/>
            </p:cNvSpPr>
            <p:nvPr/>
          </p:nvSpPr>
          <p:spPr bwMode="auto">
            <a:xfrm flipH="1">
              <a:off x="3911087" y="4594582"/>
              <a:ext cx="2937883" cy="1015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uk-UA" altLang="zh-CN" sz="1400" b="1" dirty="0">
                  <a:solidFill>
                    <a:srgbClr val="009999"/>
                  </a:solidFill>
                  <a:latin typeface="Arial Black" pitchFamily="34" charset="0"/>
                  <a:ea typeface="Microsoft YaHei" pitchFamily="34" charset="-122"/>
                </a:rPr>
                <a:t>ФАКТИЧНІ</a:t>
              </a:r>
            </a:p>
            <a:p>
              <a:r>
                <a:rPr lang="uk-UA" altLang="zh-CN" sz="1400" b="1" dirty="0">
                  <a:solidFill>
                    <a:srgbClr val="009999"/>
                  </a:solidFill>
                  <a:latin typeface="Arial Black" pitchFamily="34" charset="0"/>
                  <a:ea typeface="Microsoft YaHei" pitchFamily="34" charset="-122"/>
                </a:rPr>
                <a:t> ПЕРЕВІРКИ</a:t>
              </a:r>
              <a:endParaRPr lang="en-US" altLang="zh-CN" b="1" dirty="0">
                <a:solidFill>
                  <a:srgbClr val="009999"/>
                </a:solidFill>
                <a:latin typeface="Arial Black" pitchFamily="34" charset="0"/>
                <a:ea typeface="Microsoft YaHei" pitchFamily="34" charset="-122"/>
              </a:endParaRPr>
            </a:p>
          </p:txBody>
        </p:sp>
        <p:cxnSp>
          <p:nvCxnSpPr>
            <p:cNvPr id="130" name="直接连接符 90"/>
            <p:cNvCxnSpPr>
              <a:cxnSpLocks noChangeShapeType="1"/>
            </p:cNvCxnSpPr>
            <p:nvPr/>
          </p:nvCxnSpPr>
          <p:spPr bwMode="auto">
            <a:xfrm flipV="1">
              <a:off x="3702991" y="5520196"/>
              <a:ext cx="3063899" cy="0"/>
            </a:xfrm>
            <a:prstGeom prst="line">
              <a:avLst/>
            </a:prstGeom>
            <a:noFill/>
            <a:ln w="38100" algn="ctr">
              <a:solidFill>
                <a:srgbClr val="009999"/>
              </a:solidFill>
              <a:prstDash val="sysDot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4" name="Группа 47"/>
          <p:cNvGrpSpPr>
            <a:grpSpLocks/>
          </p:cNvGrpSpPr>
          <p:nvPr/>
        </p:nvGrpSpPr>
        <p:grpSpPr bwMode="auto">
          <a:xfrm>
            <a:off x="4743652" y="1871330"/>
            <a:ext cx="3081911" cy="1690578"/>
            <a:chOff x="6937105" y="4112891"/>
            <a:chExt cx="4954662" cy="2344441"/>
          </a:xfrm>
        </p:grpSpPr>
        <p:sp>
          <p:nvSpPr>
            <p:cNvPr id="146" name="任意多边形 229"/>
            <p:cNvSpPr/>
            <p:nvPr/>
          </p:nvSpPr>
          <p:spPr>
            <a:xfrm rot="10800000">
              <a:off x="6937105" y="4112891"/>
              <a:ext cx="4954662" cy="2344441"/>
            </a:xfrm>
            <a:custGeom>
              <a:avLst/>
              <a:gdLst>
                <a:gd name="connsiteX0" fmla="*/ 2077705 w 2732549"/>
                <a:gd name="connsiteY0" fmla="*/ 0 h 1952677"/>
                <a:gd name="connsiteX1" fmla="*/ 2732549 w 2732549"/>
                <a:gd name="connsiteY1" fmla="*/ 654844 h 1952677"/>
                <a:gd name="connsiteX2" fmla="*/ 2332600 w 2732549"/>
                <a:gd name="connsiteY2" fmla="*/ 1258227 h 1952677"/>
                <a:gd name="connsiteX3" fmla="*/ 2310273 w 2732549"/>
                <a:gd name="connsiteY3" fmla="*/ 1265158 h 1952677"/>
                <a:gd name="connsiteX4" fmla="*/ 2310273 w 2732549"/>
                <a:gd name="connsiteY4" fmla="*/ 1952677 h 1952677"/>
                <a:gd name="connsiteX5" fmla="*/ 468749 w 2732549"/>
                <a:gd name="connsiteY5" fmla="*/ 1952677 h 1952677"/>
                <a:gd name="connsiteX6" fmla="*/ 0 w 2732549"/>
                <a:gd name="connsiteY6" fmla="*/ 1483928 h 1952677"/>
                <a:gd name="connsiteX7" fmla="*/ 0 w 2732549"/>
                <a:gd name="connsiteY7" fmla="*/ 503238 h 1952677"/>
                <a:gd name="connsiteX8" fmla="*/ 1442259 w 2732549"/>
                <a:gd name="connsiteY8" fmla="*/ 503238 h 1952677"/>
                <a:gd name="connsiteX9" fmla="*/ 1474322 w 2732549"/>
                <a:gd name="connsiteY9" fmla="*/ 399949 h 1952677"/>
                <a:gd name="connsiteX10" fmla="*/ 2077705 w 2732549"/>
                <a:gd name="connsiteY10" fmla="*/ 0 h 195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549" h="1952677">
                  <a:moveTo>
                    <a:pt x="2077705" y="0"/>
                  </a:moveTo>
                  <a:cubicBezTo>
                    <a:pt x="2439365" y="0"/>
                    <a:pt x="2732549" y="293184"/>
                    <a:pt x="2732549" y="654844"/>
                  </a:cubicBezTo>
                  <a:cubicBezTo>
                    <a:pt x="2732549" y="926089"/>
                    <a:pt x="2567633" y="1158816"/>
                    <a:pt x="2332600" y="1258227"/>
                  </a:cubicBezTo>
                  <a:lnTo>
                    <a:pt x="2310273" y="1265158"/>
                  </a:lnTo>
                  <a:lnTo>
                    <a:pt x="2310273" y="1952677"/>
                  </a:lnTo>
                  <a:lnTo>
                    <a:pt x="468749" y="1952677"/>
                  </a:lnTo>
                  <a:lnTo>
                    <a:pt x="0" y="1483928"/>
                  </a:lnTo>
                  <a:lnTo>
                    <a:pt x="0" y="503238"/>
                  </a:lnTo>
                  <a:lnTo>
                    <a:pt x="1442259" y="503238"/>
                  </a:lnTo>
                  <a:lnTo>
                    <a:pt x="1474322" y="399949"/>
                  </a:lnTo>
                  <a:cubicBezTo>
                    <a:pt x="1573733" y="164916"/>
                    <a:pt x="1806460" y="0"/>
                    <a:pt x="2077705" y="0"/>
                  </a:cubicBezTo>
                  <a:close/>
                </a:path>
              </a:pathLst>
            </a:custGeom>
            <a:noFill/>
            <a:ln w="76200" cap="flat" cmpd="sng" algn="ctr">
              <a:solidFill>
                <a:srgbClr val="CC66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accent2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40" name="TextBox 11"/>
            <p:cNvSpPr txBox="1">
              <a:spLocks noChangeArrowheads="1"/>
            </p:cNvSpPr>
            <p:nvPr/>
          </p:nvSpPr>
          <p:spPr bwMode="auto">
            <a:xfrm flipH="1">
              <a:off x="7637573" y="4163668"/>
              <a:ext cx="3572232" cy="62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altLang="zh-CN" sz="1400" b="1" dirty="0" smtClean="0">
                  <a:solidFill>
                    <a:srgbClr val="CC6600"/>
                  </a:solidFill>
                  <a:latin typeface="Arial Black" pitchFamily="34" charset="0"/>
                  <a:ea typeface="Microsoft YaHei" pitchFamily="34" charset="-122"/>
                </a:rPr>
                <a:t>ЗУСТРІЧНІ </a:t>
              </a:r>
              <a:r>
                <a:rPr lang="uk-UA" altLang="zh-CN" sz="1400" b="1" dirty="0">
                  <a:solidFill>
                    <a:srgbClr val="CC6600"/>
                  </a:solidFill>
                  <a:latin typeface="Arial Black" pitchFamily="34" charset="0"/>
                  <a:ea typeface="Microsoft YaHei" pitchFamily="34" charset="-122"/>
                </a:rPr>
                <a:t>ЗВІРКИ</a:t>
              </a:r>
              <a:endParaRPr lang="en-US" altLang="zh-CN" sz="1400" b="1" dirty="0">
                <a:solidFill>
                  <a:srgbClr val="CC6600"/>
                </a:solidFill>
                <a:latin typeface="Arial Black" pitchFamily="34" charset="0"/>
                <a:ea typeface="Microsoft YaHei" pitchFamily="34" charset="-122"/>
              </a:endParaRPr>
            </a:p>
          </p:txBody>
        </p:sp>
        <p:cxnSp>
          <p:nvCxnSpPr>
            <p:cNvPr id="141" name="直接连接符 90"/>
            <p:cNvCxnSpPr>
              <a:cxnSpLocks noChangeShapeType="1"/>
            </p:cNvCxnSpPr>
            <p:nvPr/>
          </p:nvCxnSpPr>
          <p:spPr bwMode="auto">
            <a:xfrm flipV="1">
              <a:off x="8620099" y="4887864"/>
              <a:ext cx="3065242" cy="0"/>
            </a:xfrm>
            <a:prstGeom prst="line">
              <a:avLst/>
            </a:prstGeom>
            <a:noFill/>
            <a:ln w="38100" algn="ctr">
              <a:solidFill>
                <a:srgbClr val="CC6600"/>
              </a:solidFill>
              <a:prstDash val="sysDot"/>
              <a:round/>
              <a:headEnd type="oval" w="med" len="med"/>
              <a:tailEnd type="oval" w="med" len="med"/>
            </a:ln>
          </p:spPr>
        </p:cxnSp>
      </p:grpSp>
      <p:pic>
        <p:nvPicPr>
          <p:cNvPr id="148" name="Picture 9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26" y="939568"/>
            <a:ext cx="1220788" cy="385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 flipH="1">
            <a:off x="3630489" y="1488558"/>
            <a:ext cx="741407" cy="53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800" b="1" dirty="0" smtClean="0">
                <a:solidFill>
                  <a:srgbClr val="C00000"/>
                </a:solidFill>
                <a:latin typeface="Arial Black" pitchFamily="34" charset="0"/>
                <a:ea typeface="Microsoft YaHei" pitchFamily="34" charset="-122"/>
              </a:rPr>
              <a:t>3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Black" pitchFamily="34" charset="0"/>
                <a:ea typeface="Microsoft YaHei" pitchFamily="34" charset="-122"/>
              </a:rPr>
              <a:t>3</a:t>
            </a:r>
            <a:endParaRPr lang="ru-RU" altLang="zh-CN" sz="2800" b="1" dirty="0">
              <a:solidFill>
                <a:srgbClr val="C00000"/>
              </a:solidFill>
              <a:latin typeface="Arial Black" pitchFamily="34" charset="0"/>
              <a:ea typeface="Microsoft YaHei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6991" y="3530009"/>
            <a:ext cx="901209" cy="54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800" b="1" dirty="0" smtClean="0">
                <a:solidFill>
                  <a:srgbClr val="009999"/>
                </a:solidFill>
                <a:latin typeface="Arial Black" pitchFamily="34" charset="0"/>
                <a:ea typeface="Microsoft YaHei" pitchFamily="34" charset="-122"/>
              </a:rPr>
              <a:t>1</a:t>
            </a:r>
            <a:r>
              <a:rPr lang="en-US" altLang="zh-CN" sz="2800" b="1" dirty="0" smtClean="0">
                <a:solidFill>
                  <a:srgbClr val="009999"/>
                </a:solidFill>
                <a:latin typeface="Arial Black" pitchFamily="34" charset="0"/>
                <a:ea typeface="Microsoft YaHei" pitchFamily="34" charset="-122"/>
              </a:rPr>
              <a:t>0</a:t>
            </a:r>
            <a:r>
              <a:rPr lang="uk-UA" altLang="zh-CN" sz="2800" b="1" dirty="0" smtClean="0">
                <a:solidFill>
                  <a:srgbClr val="009999"/>
                </a:solidFill>
                <a:latin typeface="Arial Black" pitchFamily="34" charset="0"/>
                <a:ea typeface="Microsoft YaHei" pitchFamily="34" charset="-122"/>
              </a:rPr>
              <a:t>6</a:t>
            </a:r>
            <a:endParaRPr lang="ru-RU" altLang="zh-CN" sz="2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ea typeface="Microsoft YaHei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13089" y="2817626"/>
            <a:ext cx="66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Arial Black" pitchFamily="34" charset="0"/>
                <a:ea typeface="Microsoft YaHei" pitchFamily="34" charset="-122"/>
              </a:rPr>
              <a:t>38</a:t>
            </a:r>
            <a:endParaRPr lang="en-US" altLang="zh-CN" sz="2800" b="1" dirty="0">
              <a:solidFill>
                <a:srgbClr val="CC6600"/>
              </a:solidFill>
              <a:latin typeface="Arial Black" pitchFamily="34" charset="0"/>
              <a:ea typeface="Microsoft YaHei" pitchFamily="34" charset="-122"/>
            </a:endParaRPr>
          </a:p>
        </p:txBody>
      </p:sp>
      <p:grpSp>
        <p:nvGrpSpPr>
          <p:cNvPr id="5" name="Группа 42"/>
          <p:cNvGrpSpPr/>
          <p:nvPr/>
        </p:nvGrpSpPr>
        <p:grpSpPr>
          <a:xfrm>
            <a:off x="7822053" y="842314"/>
            <a:ext cx="4163810" cy="4325109"/>
            <a:chOff x="2112180" y="1318567"/>
            <a:chExt cx="5730949" cy="539057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660858" y="1808163"/>
              <a:ext cx="5181643" cy="4900612"/>
              <a:chOff x="1851" y="624"/>
              <a:chExt cx="812" cy="830"/>
            </a:xfrm>
          </p:grpSpPr>
          <p:sp>
            <p:nvSpPr>
              <p:cNvPr id="55" name="Oval 11"/>
              <p:cNvSpPr>
                <a:spLocks noChangeArrowheads="1"/>
              </p:cNvSpPr>
              <p:nvPr/>
            </p:nvSpPr>
            <p:spPr bwMode="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4AB1E4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56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8000" contrast="-12000"/>
              </a:blip>
              <a:srcRect/>
              <a:stretch>
                <a:fillRect/>
              </a:stretch>
            </p:blipFill>
            <p:spPr bwMode="gray">
              <a:xfrm>
                <a:off x="1920" y="624"/>
                <a:ext cx="670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5" name="Прямоугольник 44"/>
            <p:cNvSpPr/>
            <p:nvPr/>
          </p:nvSpPr>
          <p:spPr bwMode="auto">
            <a:xfrm>
              <a:off x="2112180" y="3498112"/>
              <a:ext cx="5730949" cy="3211032"/>
            </a:xfrm>
            <a:prstGeom prst="rect">
              <a:avLst/>
            </a:prstGeom>
            <a:solidFill>
              <a:srgbClr val="E5F2FF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24" tIns="45712" rIns="91424" bIns="45712" anchor="ctr"/>
            <a:lstStyle/>
            <a:p>
              <a:pPr algn="ctr" defTabSz="1041400">
                <a:defRPr/>
              </a:pPr>
              <a:endPara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组合 147"/>
            <p:cNvGrpSpPr/>
            <p:nvPr/>
          </p:nvGrpSpPr>
          <p:grpSpPr>
            <a:xfrm>
              <a:off x="3021680" y="1318567"/>
              <a:ext cx="4109191" cy="719959"/>
              <a:chOff x="2541858" y="2698348"/>
              <a:chExt cx="5278597" cy="622612"/>
            </a:xfrm>
            <a:noFill/>
          </p:grpSpPr>
          <p:sp>
            <p:nvSpPr>
              <p:cNvPr id="53" name="圆角矩形 148"/>
              <p:cNvSpPr/>
              <p:nvPr/>
            </p:nvSpPr>
            <p:spPr>
              <a:xfrm>
                <a:off x="2821321" y="2698348"/>
                <a:ext cx="4609376" cy="471576"/>
              </a:xfrm>
              <a:prstGeom prst="roundRect">
                <a:avLst>
                  <a:gd name="adj" fmla="val 12535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400" b="1" ker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TextBox 163"/>
              <p:cNvSpPr txBox="1"/>
              <p:nvPr/>
            </p:nvSpPr>
            <p:spPr>
              <a:xfrm>
                <a:off x="2541858" y="2837493"/>
                <a:ext cx="5278597" cy="483467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ru-RU"/>
                </a:defPPr>
                <a:lvl1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1" i="0" u="none" strike="noStrike" kern="0" cap="none" spc="0" normalizeH="0" baseline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>
                  <a:defRPr/>
                </a:pPr>
                <a:r>
                  <a:rPr lang="ru-RU" altLang="zh-CN" sz="2800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  <a:ea typeface="+mn-ea"/>
                    <a:sym typeface="Arial" panose="020B0604020202020204" pitchFamily="34" charset="0"/>
                  </a:rPr>
                  <a:t>Результати КПР</a:t>
                </a:r>
                <a:endParaRPr lang="zh-CN" altLang="en-US" sz="2800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53"/>
            <p:cNvGrpSpPr>
              <a:grpSpLocks/>
            </p:cNvGrpSpPr>
            <p:nvPr/>
          </p:nvGrpSpPr>
          <p:grpSpPr bwMode="auto">
            <a:xfrm>
              <a:off x="3709557" y="3421415"/>
              <a:ext cx="3841461" cy="2446098"/>
              <a:chOff x="2044909" y="4049560"/>
              <a:chExt cx="3732906" cy="1953172"/>
            </a:xfrm>
          </p:grpSpPr>
          <p:sp>
            <p:nvSpPr>
              <p:cNvPr id="51" name="TextBox 56"/>
              <p:cNvSpPr txBox="1">
                <a:spLocks noChangeArrowheads="1"/>
              </p:cNvSpPr>
              <p:nvPr/>
            </p:nvSpPr>
            <p:spPr bwMode="auto">
              <a:xfrm>
                <a:off x="2044909" y="4049560"/>
                <a:ext cx="3356480" cy="86218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altLang="uk-UA" sz="1600" dirty="0">
                    <a:solidFill>
                      <a:srgbClr val="003399"/>
                    </a:solidFill>
                    <a:latin typeface="Arial Black" pitchFamily="34" charset="0"/>
                  </a:rPr>
                  <a:t>Позаплановими</a:t>
                </a:r>
              </a:p>
              <a:p>
                <a:pPr algn="ctr"/>
                <a:r>
                  <a:rPr lang="uk-UA" altLang="uk-UA" sz="1600" dirty="0" smtClean="0">
                    <a:solidFill>
                      <a:srgbClr val="C00000"/>
                    </a:solidFill>
                    <a:latin typeface="Arial Black" pitchFamily="34" charset="0"/>
                  </a:rPr>
                  <a:t>296 014 </a:t>
                </a:r>
                <a:r>
                  <a:rPr lang="uk-UA" altLang="uk-UA" sz="1600" b="1" i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тис. грн</a:t>
                </a:r>
                <a:r>
                  <a:rPr lang="uk-UA" altLang="uk-UA" sz="1600" dirty="0" smtClean="0">
                    <a:solidFill>
                      <a:srgbClr val="C00000"/>
                    </a:solidFill>
                    <a:latin typeface="Arial Black" pitchFamily="34" charset="0"/>
                  </a:rPr>
                  <a:t>  </a:t>
                </a:r>
                <a:endParaRPr lang="uk-UA" altLang="uk-UA" sz="1600" dirty="0">
                  <a:solidFill>
                    <a:srgbClr val="C00000"/>
                  </a:solidFill>
                  <a:latin typeface="Arial Black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uk-UA" altLang="uk-UA" sz="1400" b="1" i="1" dirty="0">
                  <a:solidFill>
                    <a:srgbClr val="003399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" name="TextBox 58"/>
              <p:cNvSpPr txBox="1">
                <a:spLocks noChangeArrowheads="1"/>
              </p:cNvSpPr>
              <p:nvPr/>
            </p:nvSpPr>
            <p:spPr bwMode="auto">
              <a:xfrm>
                <a:off x="2927642" y="5110292"/>
                <a:ext cx="2850173" cy="8924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altLang="uk-UA" sz="1600" dirty="0">
                    <a:solidFill>
                      <a:srgbClr val="003399"/>
                    </a:solidFill>
                    <a:latin typeface="Arial Black" pitchFamily="34" charset="0"/>
                  </a:rPr>
                  <a:t>Фактичними </a:t>
                </a:r>
              </a:p>
              <a:p>
                <a:pPr algn="ctr"/>
                <a:r>
                  <a:rPr lang="uk-UA" altLang="uk-UA" sz="1600" dirty="0" smtClean="0">
                    <a:solidFill>
                      <a:srgbClr val="C00000"/>
                    </a:solidFill>
                    <a:latin typeface="Arial Black" pitchFamily="34" charset="0"/>
                  </a:rPr>
                  <a:t>3024 </a:t>
                </a:r>
                <a:r>
                  <a:rPr lang="uk-UA" altLang="uk-UA" sz="1600" b="1" i="1" dirty="0" smtClean="0">
                    <a:solidFill>
                      <a:srgbClr val="FF0000"/>
                    </a:solidFill>
                    <a:latin typeface="Bookman Old Style" pitchFamily="18" charset="0"/>
                  </a:rPr>
                  <a:t>тис. грн</a:t>
                </a:r>
                <a:r>
                  <a:rPr lang="uk-UA" altLang="uk-UA" sz="1600" dirty="0" smtClean="0">
                    <a:solidFill>
                      <a:srgbClr val="C00000"/>
                    </a:solidFill>
                    <a:latin typeface="Arial Black" pitchFamily="34" charset="0"/>
                  </a:rPr>
                  <a:t> </a:t>
                </a:r>
                <a:endParaRPr lang="uk-UA" altLang="uk-UA" sz="1600" dirty="0">
                  <a:solidFill>
                    <a:srgbClr val="C00000"/>
                  </a:solidFill>
                  <a:latin typeface="Arial Black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ru-RU" altLang="uk-UA" sz="1600" b="1" i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49" name="文本框 36"/>
            <p:cNvSpPr txBox="1">
              <a:spLocks noChangeArrowheads="1"/>
            </p:cNvSpPr>
            <p:nvPr/>
          </p:nvSpPr>
          <p:spPr bwMode="auto">
            <a:xfrm>
              <a:off x="3591192" y="2316076"/>
              <a:ext cx="3766139" cy="1022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uk-UA" altLang="zh-CN" sz="1400" b="1" dirty="0">
                  <a:latin typeface="Bookman Old Style" pitchFamily="18" charset="0"/>
                  <a:ea typeface="Batang" pitchFamily="18" charset="-127"/>
                </a:rPr>
                <a:t> </a:t>
              </a:r>
              <a:r>
                <a:rPr lang="uk-UA" altLang="zh-CN" sz="1400" b="1" dirty="0" smtClean="0">
                  <a:latin typeface="Arial Black" pitchFamily="34" charset="0"/>
                  <a:ea typeface="Batang" pitchFamily="18" charset="-127"/>
                </a:rPr>
                <a:t>Донараховано грошових  зобов</a:t>
              </a:r>
              <a:r>
                <a:rPr lang="en-US" altLang="zh-CN" sz="1400" b="1" dirty="0" smtClean="0">
                  <a:latin typeface="Arial Black" pitchFamily="34" charset="0"/>
                  <a:ea typeface="Batang" pitchFamily="18" charset="-127"/>
                </a:rPr>
                <a:t>’</a:t>
              </a:r>
              <a:r>
                <a:rPr lang="uk-UA" altLang="zh-CN" sz="1400" b="1" dirty="0" smtClean="0">
                  <a:latin typeface="Arial Black" pitchFamily="34" charset="0"/>
                  <a:ea typeface="Batang" pitchFamily="18" charset="-127"/>
                </a:rPr>
                <a:t>язань </a:t>
              </a:r>
              <a:endParaRPr lang="uk-UA" altLang="zh-CN" sz="1400" b="1" dirty="0">
                <a:latin typeface="Arial Black" pitchFamily="34" charset="0"/>
                <a:ea typeface="Batang" pitchFamily="18" charset="-127"/>
              </a:endParaRPr>
            </a:p>
            <a:p>
              <a:pPr algn="ctr">
                <a:defRPr/>
              </a:pPr>
              <a:r>
                <a:rPr lang="uk-UA" altLang="zh-CN" sz="2000" b="1" dirty="0" smtClean="0">
                  <a:solidFill>
                    <a:srgbClr val="002060"/>
                  </a:solidFill>
                  <a:latin typeface="Arial Black" pitchFamily="34" charset="0"/>
                  <a:ea typeface="Batang" pitchFamily="18" charset="-127"/>
                </a:rPr>
                <a:t>299 038тис.грн</a:t>
              </a:r>
              <a:endParaRPr lang="zh-CN" altLang="en-US" sz="2000" b="1" dirty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1001509" y="4964820"/>
            <a:ext cx="1400633" cy="1193128"/>
            <a:chOff x="888578" y="4639736"/>
            <a:chExt cx="1731612" cy="1689647"/>
          </a:xfrm>
        </p:grpSpPr>
        <p:sp>
          <p:nvSpPr>
            <p:cNvPr id="67" name="Freeform 11"/>
            <p:cNvSpPr>
              <a:spLocks noEditPoints="1"/>
            </p:cNvSpPr>
            <p:nvPr/>
          </p:nvSpPr>
          <p:spPr bwMode="auto">
            <a:xfrm rot="943525">
              <a:off x="888578" y="4639736"/>
              <a:ext cx="1731612" cy="1689647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dirty="0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 rot="943525">
              <a:off x="985484" y="4733429"/>
              <a:ext cx="1537799" cy="1502261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uk-UA" dirty="0"/>
            </a:p>
          </p:txBody>
        </p:sp>
      </p:grpSp>
      <p:sp>
        <p:nvSpPr>
          <p:cNvPr id="69" name="TextBox 44"/>
          <p:cNvSpPr txBox="1">
            <a:spLocks noChangeArrowheads="1"/>
          </p:cNvSpPr>
          <p:nvPr/>
        </p:nvSpPr>
        <p:spPr bwMode="auto">
          <a:xfrm>
            <a:off x="873098" y="5290714"/>
            <a:ext cx="1519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uk-UA" altLang="uk-UA" sz="1600" b="1" dirty="0">
                <a:solidFill>
                  <a:schemeClr val="bg1"/>
                </a:solidFill>
                <a:latin typeface="Arial" pitchFamily="34" charset="0"/>
              </a:rPr>
              <a:t>сплачено</a:t>
            </a:r>
          </a:p>
          <a:p>
            <a:pPr marL="228600" indent="-228600" algn="ctr"/>
            <a:r>
              <a:rPr lang="uk-UA" altLang="uk-UA" sz="1600" b="1" dirty="0" smtClean="0">
                <a:solidFill>
                  <a:schemeClr val="bg1"/>
                </a:solidFill>
                <a:latin typeface="Arial" pitchFamily="34" charset="0"/>
              </a:rPr>
              <a:t>1 %</a:t>
            </a:r>
            <a:endParaRPr lang="uk-UA" altLang="uk-UA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" name="TextBox 51"/>
          <p:cNvSpPr txBox="1">
            <a:spLocks noChangeArrowheads="1"/>
          </p:cNvSpPr>
          <p:nvPr/>
        </p:nvSpPr>
        <p:spPr bwMode="auto">
          <a:xfrm>
            <a:off x="3423637" y="4903191"/>
            <a:ext cx="5305693" cy="122341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altLang="zh-CN" sz="1600" b="1" dirty="0">
                <a:solidFill>
                  <a:srgbClr val="0066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Надійшло до бюджету </a:t>
            </a:r>
            <a:r>
              <a:rPr lang="uk-UA" altLang="zh-CN" sz="1600" b="1" dirty="0" smtClean="0">
                <a:solidFill>
                  <a:srgbClr val="0066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uk-UA" altLang="zh-CN" sz="1600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2 505 </a:t>
            </a:r>
            <a:r>
              <a:rPr lang="uk-UA" altLang="uk-UA" sz="16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тис. грн </a:t>
            </a:r>
            <a:r>
              <a:rPr lang="uk-UA" altLang="zh-CN" sz="1600" b="1" dirty="0" smtClean="0">
                <a:solidFill>
                  <a:srgbClr val="0066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</a:t>
            </a:r>
            <a:endParaRPr lang="uk-UA" altLang="zh-CN" sz="1600" b="1" dirty="0">
              <a:solidFill>
                <a:srgbClr val="0066CC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uk-UA" altLang="zh-CN" sz="1600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за  </a:t>
            </a:r>
            <a:r>
              <a:rPr lang="uk-UA" altLang="zh-CN" sz="16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плановими</a:t>
            </a:r>
            <a:r>
              <a:rPr lang="uk-UA" altLang="zh-CN" sz="1600" b="1" dirty="0">
                <a:solidFill>
                  <a:srgbClr val="0000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</a:t>
            </a:r>
            <a:r>
              <a:rPr lang="uk-UA" altLang="zh-CN" sz="1600" b="1" dirty="0" smtClean="0">
                <a:solidFill>
                  <a:srgbClr val="0000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–  </a:t>
            </a:r>
            <a:r>
              <a:rPr lang="uk-UA" altLang="zh-CN" sz="1600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416 </a:t>
            </a:r>
            <a:r>
              <a:rPr lang="uk-UA" altLang="uk-UA" sz="16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тис. </a:t>
            </a:r>
            <a:r>
              <a:rPr lang="uk-UA" altLang="uk-UA" sz="16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грн</a:t>
            </a:r>
            <a:endParaRPr lang="uk-UA" altLang="uk-UA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uk-UA" altLang="zh-CN" sz="1600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uk-UA" altLang="zh-CN" sz="16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позаплановими</a:t>
            </a:r>
            <a:r>
              <a:rPr lang="uk-UA" altLang="zh-CN" sz="1600" b="1" dirty="0">
                <a:solidFill>
                  <a:srgbClr val="0000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uk-UA" altLang="zh-CN" sz="1600" b="1" dirty="0" smtClean="0">
                <a:solidFill>
                  <a:srgbClr val="0000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–  </a:t>
            </a:r>
            <a:r>
              <a:rPr lang="uk-UA" altLang="zh-CN" sz="1600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949 </a:t>
            </a:r>
            <a:r>
              <a:rPr lang="uk-UA" altLang="uk-UA" sz="16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тис. </a:t>
            </a:r>
            <a:r>
              <a:rPr lang="uk-UA" altLang="uk-UA" sz="16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грн</a:t>
            </a:r>
            <a:endParaRPr lang="uk-UA" altLang="uk-UA" sz="16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uk-UA" altLang="zh-CN" sz="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altLang="zh-CN" sz="16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фактичними</a:t>
            </a:r>
            <a:r>
              <a:rPr lang="uk-UA" altLang="zh-CN" sz="1600" b="1" dirty="0">
                <a:solidFill>
                  <a:srgbClr val="0000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</a:t>
            </a:r>
            <a:r>
              <a:rPr lang="uk-UA" altLang="zh-CN" sz="1600" b="1" dirty="0" smtClean="0">
                <a:solidFill>
                  <a:srgbClr val="0000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uk-UA" altLang="zh-CN" sz="1600" b="1" dirty="0">
                <a:solidFill>
                  <a:srgbClr val="0000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– </a:t>
            </a:r>
            <a:r>
              <a:rPr lang="uk-UA" altLang="zh-CN" sz="1600" b="1" dirty="0" smtClean="0">
                <a:solidFill>
                  <a:srgbClr val="0000CC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uk-UA" altLang="zh-CN" sz="1600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1 140 </a:t>
            </a:r>
            <a:r>
              <a:rPr lang="uk-UA" altLang="uk-UA" sz="16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тис. грн</a:t>
            </a:r>
            <a:endParaRPr lang="uk-UA" altLang="zh-CN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180960" y="683453"/>
            <a:ext cx="59914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1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13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6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89" name="Picture 1"/>
          <p:cNvPicPr>
            <a:picLocks noChangeAspect="1" noChangeArrowheads="1"/>
          </p:cNvPicPr>
          <p:nvPr/>
        </p:nvPicPr>
        <p:blipFill>
          <a:blip r:embed="rId2" cstate="print">
            <a:lum bright="35000" contrast="3000"/>
          </a:blip>
          <a:srcRect/>
          <a:stretch>
            <a:fillRect/>
          </a:stretch>
        </p:blipFill>
        <p:spPr bwMode="auto">
          <a:xfrm>
            <a:off x="0" y="804333"/>
            <a:ext cx="12192000" cy="605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519916" y="300438"/>
            <a:ext cx="7240771" cy="975469"/>
          </a:xfrm>
          <a:solidFill>
            <a:srgbClr val="0062AC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1814" dirty="0" smtClean="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                        ОСНОВНІ РЕЗУЛЬТАТИ РОБОТИ ВІДДІЛУ ЗАПОБІГАННЯ ФІНАНСОВИМ ОПЕРАЦІЯМ, ПОВ’ЯЗАНИМ  З ЛЕГАЛІЗАЦІЄЮ ДОХОДІВ, </a:t>
            </a:r>
            <a:br>
              <a:rPr lang="uk-UA" sz="1814" dirty="0" smtClean="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</a:br>
            <a:r>
              <a:rPr lang="uk-UA" sz="1814" dirty="0" smtClean="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ОДЕРЖАНИХ ЗЛОЧИННИМ ШЛЯХОМ СТАНОМ НА 31.12.2025</a:t>
            </a:r>
            <a:endParaRPr lang="uk-UA" sz="1814" dirty="0">
              <a:solidFill>
                <a:srgbClr val="FFC000"/>
              </a:solidFill>
              <a:latin typeface="Century Gothic" panose="020B0502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30760" y="1222744"/>
            <a:ext cx="1116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Складено повідомлень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 фінансові операції, які можуть бути пов’язані 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 легалізацією доходів, </a:t>
            </a:r>
            <a:r>
              <a:rPr lang="uk-UA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всього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                                            185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0760" y="1886401"/>
            <a:ext cx="1116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власною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ініціативою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                                               </a:t>
            </a:r>
            <a:r>
              <a:rPr lang="uk-UA" sz="2000" dirty="0" smtClean="0">
                <a:gradFill flip="none" rotWithShape="1">
                  <a:gsLst>
                    <a:gs pos="0">
                      <a:srgbClr val="009999">
                        <a:shade val="30000"/>
                        <a:satMod val="115000"/>
                      </a:srgbClr>
                    </a:gs>
                    <a:gs pos="50000">
                      <a:srgbClr val="009999">
                        <a:shade val="67500"/>
                        <a:satMod val="115000"/>
                      </a:srgbClr>
                    </a:gs>
                    <a:gs pos="100000">
                      <a:srgbClr val="009999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185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9" name="Фигура, имеющая форму буквы L 38"/>
          <p:cNvSpPr/>
          <p:nvPr/>
        </p:nvSpPr>
        <p:spPr>
          <a:xfrm rot="19129387">
            <a:off x="379871" y="1351318"/>
            <a:ext cx="560121" cy="201598"/>
          </a:xfrm>
          <a:prstGeom prst="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 dirty="0"/>
          </a:p>
        </p:txBody>
      </p:sp>
      <p:sp>
        <p:nvSpPr>
          <p:cNvPr id="42" name="TextBox 41"/>
          <p:cNvSpPr txBox="1"/>
          <p:nvPr/>
        </p:nvSpPr>
        <p:spPr>
          <a:xfrm>
            <a:off x="1030760" y="2365819"/>
            <a:ext cx="1116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ініціативою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інших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підрозділів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                                             0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 rot="19129387">
            <a:off x="473355" y="2423645"/>
            <a:ext cx="425764" cy="169481"/>
          </a:xfrm>
          <a:prstGeom prst="corner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 dirty="0">
              <a:solidFill>
                <a:srgbClr val="FFFF00"/>
              </a:solidFill>
            </a:endParaRPr>
          </a:p>
        </p:txBody>
      </p:sp>
      <p:sp>
        <p:nvSpPr>
          <p:cNvPr id="46" name="Фигура, имеющая форму буквы L 45"/>
          <p:cNvSpPr/>
          <p:nvPr/>
        </p:nvSpPr>
        <p:spPr>
          <a:xfrm rot="19129387">
            <a:off x="430822" y="1965490"/>
            <a:ext cx="425764" cy="169481"/>
          </a:xfrm>
          <a:prstGeom prst="corner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4047" y="2775098"/>
            <a:ext cx="1116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Складено та передано до правоохоронних органів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матеріалів 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аналітичних досліджень                                                                                                        48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8" name="Фигура, имеющая форму буквы L 47"/>
          <p:cNvSpPr/>
          <p:nvPr/>
        </p:nvSpPr>
        <p:spPr>
          <a:xfrm rot="19129387">
            <a:off x="379874" y="2968663"/>
            <a:ext cx="560121" cy="201598"/>
          </a:xfrm>
          <a:prstGeom prst="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 dirty="0"/>
          </a:p>
        </p:txBody>
      </p:sp>
      <p:sp>
        <p:nvSpPr>
          <p:cNvPr id="49" name="TextBox 48"/>
          <p:cNvSpPr txBox="1"/>
          <p:nvPr/>
        </p:nvSpPr>
        <p:spPr>
          <a:xfrm>
            <a:off x="770392" y="3655357"/>
            <a:ext cx="1116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 результатами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розгляду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endParaRPr lang="ru-RU" sz="2000" dirty="0">
              <a:gradFill flip="none" rotWithShape="1">
                <a:gsLst>
                  <a:gs pos="0">
                    <a:srgbClr val="009999">
                      <a:shade val="30000"/>
                      <a:satMod val="115000"/>
                    </a:srgbClr>
                  </a:gs>
                  <a:gs pos="50000">
                    <a:srgbClr val="009999">
                      <a:shade val="67500"/>
                      <a:satMod val="115000"/>
                    </a:srgbClr>
                  </a:gs>
                  <a:gs pos="100000">
                    <a:srgbClr val="00999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4909" y="4220650"/>
            <a:ext cx="1146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Обліковано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кримінальних проваджень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з них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4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              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7" name="Фигура, имеющая форму буквы L 66"/>
          <p:cNvSpPr/>
          <p:nvPr/>
        </p:nvSpPr>
        <p:spPr>
          <a:xfrm rot="19129387">
            <a:off x="359723" y="4297375"/>
            <a:ext cx="425764" cy="169481"/>
          </a:xfrm>
          <a:prstGeom prst="corner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4093" y="4708017"/>
            <a:ext cx="1123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за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предикатними злочинами                                                                                              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1205" y="5155186"/>
            <a:ext cx="1115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 загальну суму                                                                                                                 301,1 млн грн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6084" y="5620010"/>
            <a:ext cx="1107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Приєднано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до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кримінальних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проваджень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                          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1" name="Фигура, имеющая форму буквы L 70"/>
          <p:cNvSpPr/>
          <p:nvPr/>
        </p:nvSpPr>
        <p:spPr>
          <a:xfrm rot="19129387">
            <a:off x="385657" y="5635991"/>
            <a:ext cx="418504" cy="238597"/>
          </a:xfrm>
          <a:prstGeom prst="corner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 dirty="0">
              <a:solidFill>
                <a:srgbClr val="FFFF00"/>
              </a:solidFill>
            </a:endParaRPr>
          </a:p>
        </p:txBody>
      </p:sp>
      <p:sp>
        <p:nvSpPr>
          <p:cNvPr id="72" name="Фигура, имеющая форму буквы L 71"/>
          <p:cNvSpPr/>
          <p:nvPr/>
        </p:nvSpPr>
        <p:spPr>
          <a:xfrm rot="19129387">
            <a:off x="358607" y="3670940"/>
            <a:ext cx="560121" cy="201598"/>
          </a:xfrm>
          <a:prstGeom prst="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 dirty="0"/>
          </a:p>
        </p:txBody>
      </p:sp>
      <p:pic>
        <p:nvPicPr>
          <p:cNvPr id="27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9824485" y="148856"/>
            <a:ext cx="2222204" cy="71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14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9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96363" y="393404"/>
            <a:ext cx="6996224" cy="1095153"/>
          </a:xfrm>
          <a:solidFill>
            <a:srgbClr val="0062AC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1814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ОСНОВНІ РЕЗУЛЬТАТИ РОБОТИ ВІДДІЛУ ЗАПОБІГАННЯ ФІНАНСОВИМ ОПЕРАЦІЯМ,  ПОВ’ЯЗАНИМ  З ЛЕГАЛІЗАЦІЄЮ ДОХОДІВ, ОДЕРЖАНИХ ЗЛОЧИННИМ ШЛЯХОМ </a:t>
            </a:r>
            <a:br>
              <a:rPr lang="uk-UA" sz="1814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uk-UA" sz="1814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СТАНОМ НА 31.12.2025</a:t>
            </a:r>
            <a:endParaRPr lang="uk-UA" sz="1814" dirty="0">
              <a:solidFill>
                <a:srgbClr val="FFC000"/>
              </a:solidFill>
              <a:latin typeface="Century Gothic" panose="020B0502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5295835" y="2767792"/>
            <a:ext cx="216192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endParaRPr lang="uk-UA" sz="2000" b="1" spc="-5" dirty="0" smtClean="0">
              <a:latin typeface="Times New Roman"/>
              <a:cs typeface="Times New Roman"/>
            </a:endParaRPr>
          </a:p>
          <a:p>
            <a:pPr marL="215265" indent="-20320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5190" y="5546271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2024 рік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42737" y="5550197"/>
            <a:ext cx="731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2025 </a:t>
            </a:r>
            <a:r>
              <a:rPr lang="ru-RU" sz="1200" b="1" dirty="0" err="1" smtClean="0"/>
              <a:t>рік</a:t>
            </a:r>
            <a:endParaRPr lang="ru-RU" sz="1200" b="1" u="sng" dirty="0">
              <a:solidFill>
                <a:srgbClr val="FF0000"/>
              </a:solidFill>
            </a:endParaRPr>
          </a:p>
        </p:txBody>
      </p:sp>
      <p:sp>
        <p:nvSpPr>
          <p:cNvPr id="44" name="Нашивка 4"/>
          <p:cNvSpPr/>
          <p:nvPr/>
        </p:nvSpPr>
        <p:spPr>
          <a:xfrm>
            <a:off x="6704312" y="1289457"/>
            <a:ext cx="958485" cy="6586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47" name="Нашивка 4"/>
          <p:cNvSpPr/>
          <p:nvPr/>
        </p:nvSpPr>
        <p:spPr>
          <a:xfrm>
            <a:off x="8130867" y="1301885"/>
            <a:ext cx="969358" cy="6462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50" name="Нашивка 4"/>
          <p:cNvSpPr/>
          <p:nvPr/>
        </p:nvSpPr>
        <p:spPr>
          <a:xfrm>
            <a:off x="6206320" y="5681689"/>
            <a:ext cx="969358" cy="6462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2" name="Цилиндр 1"/>
          <p:cNvSpPr/>
          <p:nvPr/>
        </p:nvSpPr>
        <p:spPr>
          <a:xfrm>
            <a:off x="1532439" y="4497572"/>
            <a:ext cx="914400" cy="925033"/>
          </a:xfrm>
          <a:prstGeom prst="can">
            <a:avLst/>
          </a:prstGeom>
          <a:gradFill flip="none" rotWithShape="1">
            <a:gsLst>
              <a:gs pos="65000">
                <a:srgbClr val="FFFFFF"/>
              </a:gs>
              <a:gs pos="0">
                <a:schemeClr val="accent3">
                  <a:lumMod val="60000"/>
                  <a:lumOff val="40000"/>
                </a:schemeClr>
              </a:gs>
              <a:gs pos="97000">
                <a:srgbClr val="00B050"/>
              </a:gs>
              <a:gs pos="100000">
                <a:schemeClr val="bg1"/>
              </a:gs>
            </a:gsLst>
            <a:lin ang="5400000" scaled="0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39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3170956" y="3724002"/>
            <a:ext cx="1015873" cy="1711410"/>
          </a:xfrm>
          <a:prstGeom prst="can">
            <a:avLst>
              <a:gd name="adj" fmla="val 32326"/>
            </a:avLst>
          </a:prstGeom>
          <a:gradFill flip="none" rotWithShape="1">
            <a:gsLst>
              <a:gs pos="65000">
                <a:srgbClr val="FFFFFF"/>
              </a:gs>
              <a:gs pos="0">
                <a:schemeClr val="accent3">
                  <a:lumMod val="60000"/>
                  <a:lumOff val="40000"/>
                </a:schemeClr>
              </a:gs>
              <a:gs pos="97000">
                <a:srgbClr val="00B050"/>
              </a:gs>
              <a:gs pos="100000">
                <a:schemeClr val="bg1"/>
              </a:gs>
            </a:gsLst>
            <a:lin ang="5400000" scaled="0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48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2055294" y="3071894"/>
            <a:ext cx="1623888" cy="411687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864" y="2261912"/>
            <a:ext cx="32053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+ 9 висновків або + 18,8 %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82724" y="1677637"/>
            <a:ext cx="542928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25"/>
              </a:lnSpc>
            </a:pPr>
            <a:r>
              <a:rPr lang="uk-UA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ПРИЄДНАНО ТА ОБЛІКОВАНО ВИСНОВКІВ</a:t>
            </a:r>
            <a:endParaRPr lang="uk-UA" sz="20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67" name="Цилиндр 66"/>
          <p:cNvSpPr/>
          <p:nvPr/>
        </p:nvSpPr>
        <p:spPr>
          <a:xfrm>
            <a:off x="9155131" y="3903553"/>
            <a:ext cx="1015873" cy="1546919"/>
          </a:xfrm>
          <a:prstGeom prst="can">
            <a:avLst/>
          </a:prstGeom>
          <a:gradFill flip="none" rotWithShape="1">
            <a:gsLst>
              <a:gs pos="65000">
                <a:srgbClr val="FFFFFF"/>
              </a:gs>
              <a:gs pos="0">
                <a:schemeClr val="accent3">
                  <a:lumMod val="60000"/>
                  <a:lumOff val="40000"/>
                </a:schemeClr>
              </a:gs>
              <a:gs pos="97000">
                <a:srgbClr val="00B050"/>
              </a:gs>
              <a:gs pos="100000">
                <a:schemeClr val="bg1"/>
              </a:gs>
            </a:gsLst>
            <a:lin ang="5400000" scaled="0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</a:rPr>
              <a:t>47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84" name="Цилиндр 83"/>
          <p:cNvSpPr/>
          <p:nvPr/>
        </p:nvSpPr>
        <p:spPr>
          <a:xfrm>
            <a:off x="7810488" y="4508607"/>
            <a:ext cx="914400" cy="883671"/>
          </a:xfrm>
          <a:prstGeom prst="can">
            <a:avLst/>
          </a:prstGeom>
          <a:gradFill flip="none" rotWithShape="1">
            <a:gsLst>
              <a:gs pos="65000">
                <a:srgbClr val="FFFFFF"/>
              </a:gs>
              <a:gs pos="0">
                <a:schemeClr val="accent3">
                  <a:lumMod val="60000"/>
                  <a:lumOff val="40000"/>
                </a:schemeClr>
              </a:gs>
              <a:gs pos="97000">
                <a:srgbClr val="00B050"/>
              </a:gs>
              <a:gs pos="100000">
                <a:schemeClr val="bg1"/>
              </a:gs>
            </a:gsLst>
            <a:lin ang="5400000" scaled="0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</a:rPr>
              <a:t>37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65883" y="5624624"/>
            <a:ext cx="810883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2024 рік</a:t>
            </a:r>
            <a:endParaRPr lang="ru-RU" sz="12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9261962" y="5645888"/>
            <a:ext cx="802255" cy="28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2025 рік</a:t>
            </a:r>
            <a:endParaRPr lang="ru-RU" sz="12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370529" y="1741433"/>
            <a:ext cx="3324949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25"/>
              </a:lnSpc>
            </a:pPr>
            <a:r>
              <a:rPr lang="uk-UA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СКЛАДЕНО ВИСНОВКІВ</a:t>
            </a:r>
            <a:endParaRPr lang="uk-UA" sz="20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00260" y="2307266"/>
            <a:ext cx="332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+ 10 висновків або 1,3 рази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7948941" y="3076735"/>
            <a:ext cx="2003133" cy="411687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9770533" y="0"/>
            <a:ext cx="2421467" cy="28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4599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7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endParaRPr lang="ru-RU" altLang="ru-RU" sz="127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29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930811" y="166155"/>
            <a:ext cx="211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15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3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28700" y="4243390"/>
            <a:ext cx="5410200" cy="162401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uk-UA" sz="1800" b="1" dirty="0" smtClean="0">
                <a:latin typeface="Book Antiqua" panose="02040602050305030304" pitchFamily="18" charset="0"/>
              </a:rPr>
              <a:t/>
            </a:r>
            <a:br>
              <a:rPr lang="uk-UA" sz="1800" b="1" dirty="0" smtClean="0">
                <a:latin typeface="Book Antiqua" panose="02040602050305030304" pitchFamily="18" charset="0"/>
              </a:rPr>
            </a:br>
            <a:r>
              <a:rPr lang="en-US" sz="1800" b="1" dirty="0" smtClean="0">
                <a:latin typeface="Book Antiqua" panose="02040602050305030304" pitchFamily="18" charset="0"/>
              </a:rPr>
              <a:t/>
            </a:r>
            <a:br>
              <a:rPr lang="en-US" sz="1800" b="1" dirty="0" smtClean="0">
                <a:latin typeface="Book Antiqua" panose="02040602050305030304" pitchFamily="18" charset="0"/>
              </a:rPr>
            </a:br>
            <a:r>
              <a:rPr lang="uk-UA" sz="1800" b="1" dirty="0" smtClean="0">
                <a:latin typeface="Book Antiqua" panose="02040602050305030304" pitchFamily="18" charset="0"/>
              </a:rPr>
              <a:t/>
            </a:r>
            <a:br>
              <a:rPr lang="uk-UA" sz="1800" b="1" dirty="0" smtClean="0">
                <a:latin typeface="Book Antiqua" panose="02040602050305030304" pitchFamily="18" charset="0"/>
              </a:rPr>
            </a:br>
            <a:r>
              <a:rPr lang="uk-UA" sz="1900" b="1" i="1" dirty="0" smtClean="0">
                <a:solidFill>
                  <a:srgbClr val="0062AC"/>
                </a:solidFill>
                <a:latin typeface="Book Antiqua" panose="02040602050305030304" pitchFamily="18" charset="0"/>
              </a:rPr>
              <a:t>Загальна к</a:t>
            </a:r>
            <a:r>
              <a:rPr lang="uk-UA" sz="1900" b="1" i="1" dirty="0" smtClean="0">
                <a:solidFill>
                  <a:srgbClr val="0062AC"/>
                </a:solidFill>
                <a:latin typeface="Book Antiqua" panose="02040602050305030304" pitchFamily="18" charset="0"/>
                <a:cs typeface="Times New Roman" pitchFamily="18" charset="0"/>
              </a:rPr>
              <a:t>ількість платників ПДВ 4 606</a:t>
            </a:r>
            <a:r>
              <a:rPr lang="uk-UA" sz="1900" b="1" i="1" dirty="0" smtClean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uk-UA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uk-UA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uk-UA" sz="1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з них </a:t>
            </a:r>
            <a:br>
              <a:rPr lang="uk-UA" sz="1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uk-UA" sz="1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4 259 юридичних осіб</a:t>
            </a:r>
            <a:br>
              <a:rPr lang="uk-UA" sz="1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uk-UA" sz="1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347 фізичних осіб – підприємців</a:t>
            </a:r>
            <a:r>
              <a:rPr lang="en-US" sz="1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sz="1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uk-UA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uk-UA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800" b="1" dirty="0" smtClean="0">
                <a:latin typeface="Book Antiqua" panose="02040602050305030304" pitchFamily="18" charset="0"/>
              </a:rPr>
              <a:t> </a:t>
            </a:r>
            <a:r>
              <a:rPr lang="uk-UA" sz="1800" b="1" dirty="0" smtClean="0">
                <a:latin typeface="Book Antiqua" panose="02040602050305030304" pitchFamily="18" charset="0"/>
              </a:rPr>
              <a:t/>
            </a:r>
            <a:br>
              <a:rPr lang="uk-UA" sz="1800" b="1" dirty="0" smtClean="0">
                <a:latin typeface="Book Antiqua" panose="02040602050305030304" pitchFamily="18" charset="0"/>
              </a:rPr>
            </a:br>
            <a:endParaRPr lang="ru-RU" sz="1800" b="1" dirty="0">
              <a:latin typeface="Book Antiqua" panose="0204060205030503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18180" y="657226"/>
            <a:ext cx="672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СТРУКТУРА ПЛАТНИКІВ ПОДАТКІВ ДОНЕЦЬКОЇ ОБЛАСТІ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6819900" y="1343026"/>
            <a:ext cx="514349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uk-UA" altLang="ru-RU" sz="1600" b="1" dirty="0" smtClean="0">
              <a:latin typeface="Book Antiqua" panose="02040602050305030304" pitchFamily="18" charset="0"/>
            </a:endParaRPr>
          </a:p>
          <a:p>
            <a:pPr algn="ctr" eaLnBrk="1" hangingPunct="1"/>
            <a:r>
              <a:rPr lang="uk-UA" altLang="ru-RU" sz="1600" b="1" dirty="0" smtClean="0">
                <a:latin typeface="Book Antiqua" panose="02040602050305030304" pitchFamily="18" charset="0"/>
              </a:rPr>
              <a:t>На обліку перебувають  172 561 </a:t>
            </a:r>
            <a:r>
              <a:rPr lang="uk-UA" altLang="ru-RU" sz="1600" b="1" dirty="0" smtClean="0">
                <a:gradFill flip="none" rotWithShape="1">
                  <a:gsLst>
                    <a:gs pos="0">
                      <a:schemeClr val="accent4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Book Antiqua" panose="02040602050305030304" pitchFamily="18" charset="0"/>
              </a:rPr>
              <a:t>платник,</a:t>
            </a:r>
          </a:p>
          <a:p>
            <a:pPr algn="ctr" eaLnBrk="1" hangingPunct="1"/>
            <a:r>
              <a:rPr lang="uk-UA" alt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з них  </a:t>
            </a:r>
          </a:p>
          <a:p>
            <a:pPr algn="ctr" eaLnBrk="1" hangingPunct="1"/>
            <a:r>
              <a:rPr lang="uk-UA" altLang="ru-RU" sz="1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80 725 юридичних осіб (відокремлених підрозділів, філій),  </a:t>
            </a:r>
          </a:p>
          <a:p>
            <a:pPr algn="ctr" eaLnBrk="1" hangingPunct="1"/>
            <a:r>
              <a:rPr lang="uk-UA" alt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90 331 підприємець  </a:t>
            </a:r>
          </a:p>
          <a:p>
            <a:pPr algn="ctr" eaLnBrk="1" hangingPunct="1"/>
            <a:r>
              <a:rPr lang="uk-UA" alt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1 505 осіб, які провадять незалежну професійну діяльність</a:t>
            </a:r>
          </a:p>
          <a:p>
            <a:pPr algn="ctr" eaLnBrk="1" hangingPunct="1"/>
            <a:endParaRPr lang="uk-UA" altLang="ru-RU" sz="1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11003" y="1409700"/>
          <a:ext cx="6313081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6517759" y="3993412"/>
          <a:ext cx="5236314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16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8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35" y="372138"/>
            <a:ext cx="5678421" cy="531631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latin typeface="Times New Roman" pitchFamily="18" charset="0"/>
              </a:rPr>
              <a:t>Сектор реєстрації користувачів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uk-UA" sz="3300" dirty="0" smtClean="0"/>
              <a:t>Протягом</a:t>
            </a:r>
            <a:r>
              <a:rPr lang="ru-RU" sz="3300" dirty="0" smtClean="0"/>
              <a:t> </a:t>
            </a:r>
            <a:r>
              <a:rPr lang="uk-UA" sz="3300" dirty="0" smtClean="0"/>
              <a:t>звітного</a:t>
            </a:r>
            <a:r>
              <a:rPr lang="ru-RU" sz="3300" dirty="0" smtClean="0"/>
              <a:t> </a:t>
            </a:r>
            <a:r>
              <a:rPr lang="ru-RU" sz="3300" dirty="0"/>
              <a:t>періоду надано кваліфікованих електронних довірчих послу</a:t>
            </a:r>
            <a:r>
              <a:rPr lang="uk-UA" sz="3300" dirty="0"/>
              <a:t>г </a:t>
            </a:r>
            <a:r>
              <a:rPr lang="uk-UA" sz="3300" dirty="0" smtClean="0"/>
              <a:t>1745 </a:t>
            </a:r>
            <a:r>
              <a:rPr lang="uk-UA" sz="3300" dirty="0"/>
              <a:t>заявникам, </a:t>
            </a:r>
            <a:r>
              <a:rPr lang="uk-UA" sz="3300" dirty="0" smtClean="0"/>
              <a:t>в </a:t>
            </a:r>
            <a:r>
              <a:rPr lang="uk-UA" sz="3300" dirty="0"/>
              <a:t>т.ч. послугами скористалися </a:t>
            </a:r>
            <a:r>
              <a:rPr lang="uk-UA" sz="3300" dirty="0" smtClean="0"/>
              <a:t>430 представників юридичних </a:t>
            </a:r>
            <a:r>
              <a:rPr lang="uk-UA" sz="3300" dirty="0"/>
              <a:t>осіб та </a:t>
            </a:r>
            <a:r>
              <a:rPr lang="uk-UA" sz="3300" dirty="0" smtClean="0"/>
              <a:t>1315 фізичних осіб.</a:t>
            </a:r>
            <a:endParaRPr lang="ru-RU" sz="25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09600" y="2174875"/>
          <a:ext cx="5386917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1412776"/>
            <a:ext cx="5389033" cy="639762"/>
          </a:xfrm>
        </p:spPr>
        <p:txBody>
          <a:bodyPr>
            <a:normAutofit/>
          </a:bodyPr>
          <a:lstStyle/>
          <a:p>
            <a:r>
              <a:rPr lang="uk-UA" sz="1100" dirty="0" smtClean="0"/>
              <a:t>Згенеровано 1745 особистих ключів заявників та сформовано 3490 кваліфікованих сертифікатів відкритих ключів.</a:t>
            </a:r>
            <a:endParaRPr lang="ru-RU" sz="11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93368" y="2174875"/>
          <a:ext cx="5389033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17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/>
          <p:cNvSpPr/>
          <p:nvPr/>
        </p:nvSpPr>
        <p:spPr>
          <a:xfrm>
            <a:off x="742286" y="1922794"/>
            <a:ext cx="3436310" cy="374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організації роботи  </a:t>
            </a:r>
            <a:r>
              <a:rPr lang="uk-UA" sz="1200" b="1" dirty="0" smtClean="0">
                <a:solidFill>
                  <a:srgbClr val="0070C0"/>
                </a:solidFill>
              </a:rPr>
              <a:t>16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833826" y="3313741"/>
            <a:ext cx="3640321" cy="381000"/>
          </a:xfrm>
          <a:prstGeom prst="roundRect">
            <a:avLst>
              <a:gd name="adj" fmla="val 148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buSzPts val="1000"/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з питань виявлення та опрацювання </a:t>
            </a:r>
            <a:endParaRPr lang="uk-UA" sz="1200" b="1" dirty="0" smtClean="0">
              <a:solidFill>
                <a:srgbClr val="0070C0"/>
              </a:solidFill>
            </a:endParaRP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buSzPts val="1000"/>
              <a:defRPr/>
            </a:pPr>
            <a:r>
              <a:rPr lang="uk-UA" sz="1200" b="1" dirty="0" smtClean="0">
                <a:solidFill>
                  <a:srgbClr val="0070C0"/>
                </a:solidFill>
              </a:rPr>
              <a:t>податкових </a:t>
            </a:r>
            <a:r>
              <a:rPr lang="uk-UA" sz="1200" b="1" dirty="0">
                <a:solidFill>
                  <a:srgbClr val="0070C0"/>
                </a:solidFill>
              </a:rPr>
              <a:t>ризиків 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uk-UA" sz="1200" b="1" dirty="0">
                <a:solidFill>
                  <a:srgbClr val="0070C0"/>
                </a:solidFill>
              </a:rPr>
              <a:t>9 шт. од</a:t>
            </a:r>
            <a:r>
              <a:rPr lang="uk-UA" sz="1000" b="1" dirty="0">
                <a:solidFill>
                  <a:srgbClr val="0070C0"/>
                </a:solidFill>
              </a:rPr>
              <a:t>. </a:t>
            </a:r>
            <a:endParaRPr lang="ru-RU" sz="1000" b="1" dirty="0">
              <a:solidFill>
                <a:srgbClr val="0070C0"/>
              </a:solidFill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731320" y="2383022"/>
            <a:ext cx="3426009" cy="409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оподаткування </a:t>
            </a: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юридичних осіб </a:t>
            </a:r>
            <a:r>
              <a:rPr lang="uk-UA" sz="1200" b="1" dirty="0" smtClean="0">
                <a:solidFill>
                  <a:srgbClr val="0070C0"/>
                </a:solidFill>
              </a:rPr>
              <a:t> 81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46237" y="3882435"/>
            <a:ext cx="3400461" cy="6045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Відділ запобігання фінансовим операціям, </a:t>
            </a:r>
            <a:r>
              <a:rPr lang="uk-UA" sz="1200" b="1" dirty="0" smtClean="0">
                <a:solidFill>
                  <a:srgbClr val="0070C0"/>
                </a:solidFill>
              </a:rPr>
              <a:t>пов’язаним з </a:t>
            </a:r>
            <a:r>
              <a:rPr lang="uk-UA" sz="1200" b="1" dirty="0">
                <a:solidFill>
                  <a:srgbClr val="0070C0"/>
                </a:solidFill>
              </a:rPr>
              <a:t>легалізацією доходів, одержаних злочинним </a:t>
            </a:r>
            <a:r>
              <a:rPr lang="uk-UA" sz="1200" b="1" dirty="0" smtClean="0">
                <a:solidFill>
                  <a:srgbClr val="0070C0"/>
                </a:solidFill>
              </a:rPr>
              <a:t>шляхом </a:t>
            </a:r>
            <a:r>
              <a:rPr lang="uk-UA" sz="1200" b="1" dirty="0">
                <a:solidFill>
                  <a:srgbClr val="0070C0"/>
                </a:solidFill>
              </a:rPr>
              <a:t>5 шт. од.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4843353" y="3769831"/>
            <a:ext cx="3652061" cy="284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економічного аналізу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21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715926" y="2884524"/>
            <a:ext cx="3420139" cy="438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правового забезпечення </a:t>
            </a:r>
            <a:endParaRPr lang="en-US" sz="1200" b="1" dirty="0">
              <a:solidFill>
                <a:srgbClr val="0070C0"/>
              </a:solidFill>
            </a:endParaRP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 smtClean="0">
                <a:solidFill>
                  <a:srgbClr val="0070C0"/>
                </a:solidFill>
              </a:rPr>
              <a:t>15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745904" y="5624622"/>
            <a:ext cx="3411426" cy="3219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персоналу 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uk-UA" sz="1200" b="1" dirty="0">
                <a:solidFill>
                  <a:srgbClr val="0070C0"/>
                </a:solidFill>
              </a:rPr>
              <a:t>9 шт. од.</a:t>
            </a:r>
            <a:endParaRPr lang="uk-UA" sz="1200" dirty="0">
              <a:solidFill>
                <a:srgbClr val="0070C0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4846464" y="2796905"/>
            <a:ext cx="3659583" cy="424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</a:t>
            </a:r>
            <a:r>
              <a:rPr lang="uk-UA" sz="1200" b="1" dirty="0" smtClean="0">
                <a:solidFill>
                  <a:srgbClr val="0070C0"/>
                </a:solidFill>
              </a:rPr>
              <a:t>інфраструктури</a:t>
            </a: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 smtClean="0">
                <a:solidFill>
                  <a:srgbClr val="0070C0"/>
                </a:solidFill>
              </a:rPr>
              <a:t> </a:t>
            </a:r>
            <a:r>
              <a:rPr lang="uk-UA" sz="1200" b="1" dirty="0">
                <a:solidFill>
                  <a:srgbClr val="0070C0"/>
                </a:solidFill>
              </a:rPr>
              <a:t>та господарського </a:t>
            </a:r>
            <a:r>
              <a:rPr lang="uk-UA" sz="1200" b="1" dirty="0" smtClean="0">
                <a:solidFill>
                  <a:srgbClr val="0070C0"/>
                </a:solidFill>
              </a:rPr>
              <a:t>забезпечення 11 шт</a:t>
            </a:r>
            <a:r>
              <a:rPr lang="uk-UA" sz="1200" b="1" dirty="0">
                <a:solidFill>
                  <a:srgbClr val="0070C0"/>
                </a:solidFill>
              </a:rPr>
              <a:t>. од.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9289755" y="3200400"/>
            <a:ext cx="2514600" cy="7451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Покровська ДПІ 13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9308473" y="2285041"/>
            <a:ext cx="2508250" cy="822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Краматорська  ДПІ 16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9282225" y="4061636"/>
            <a:ext cx="2519915" cy="8078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Волноваська  ДПІ 10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4808982" y="1456143"/>
            <a:ext cx="3675800" cy="287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податкових сервісів </a:t>
            </a:r>
            <a:r>
              <a:rPr lang="uk-UA" sz="1200" b="1" dirty="0" smtClean="0">
                <a:solidFill>
                  <a:srgbClr val="0070C0"/>
                </a:solidFill>
              </a:rPr>
              <a:t>17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4831613" y="2275368"/>
            <a:ext cx="3695700" cy="422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Сектор охорони державної таємниці, технічного </a:t>
            </a:r>
            <a:endParaRPr lang="uk-UA" sz="1200" b="1" dirty="0" smtClean="0">
              <a:solidFill>
                <a:srgbClr val="0070C0"/>
              </a:solidFill>
            </a:endParaRP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 smtClean="0">
                <a:solidFill>
                  <a:srgbClr val="0070C0"/>
                </a:solidFill>
              </a:rPr>
              <a:t>та </a:t>
            </a:r>
            <a:r>
              <a:rPr lang="uk-UA" sz="1200" b="1" dirty="0">
                <a:solidFill>
                  <a:srgbClr val="0070C0"/>
                </a:solidFill>
              </a:rPr>
              <a:t>криптографічного захисту інформації 3 шт. од.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65" name="Скругленный прямоугольник 264"/>
          <p:cNvSpPr/>
          <p:nvPr/>
        </p:nvSpPr>
        <p:spPr>
          <a:xfrm>
            <a:off x="747821" y="5112931"/>
            <a:ext cx="3409507" cy="417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000" b="1" dirty="0">
              <a:solidFill>
                <a:srgbClr val="0070C0"/>
              </a:solidFill>
            </a:endParaRP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фінансового забезпечення </a:t>
            </a:r>
            <a:endParaRPr lang="uk-UA" sz="1200" b="1" dirty="0" smtClean="0">
              <a:solidFill>
                <a:srgbClr val="0070C0"/>
              </a:solidFill>
            </a:endParaRP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 smtClean="0">
                <a:solidFill>
                  <a:srgbClr val="0070C0"/>
                </a:solidFill>
              </a:rPr>
              <a:t>та </a:t>
            </a:r>
            <a:r>
              <a:rPr lang="uk-UA" sz="1200" b="1" dirty="0">
                <a:solidFill>
                  <a:srgbClr val="0070C0"/>
                </a:solidFill>
              </a:rPr>
              <a:t>бухгалтерського обліку 13 шт. од.</a:t>
            </a:r>
            <a:endParaRPr lang="en-US" sz="1200" b="1" dirty="0">
              <a:solidFill>
                <a:srgbClr val="0070C0"/>
              </a:solidFill>
            </a:endParaRP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6" name="Скругленный прямоугольник 265"/>
          <p:cNvSpPr/>
          <p:nvPr/>
        </p:nvSpPr>
        <p:spPr>
          <a:xfrm>
            <a:off x="4840031" y="1857891"/>
            <a:ext cx="3676650" cy="332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по роботі з податковим боргом </a:t>
            </a:r>
            <a:r>
              <a:rPr lang="uk-UA" sz="1200" b="1" dirty="0" smtClean="0">
                <a:solidFill>
                  <a:srgbClr val="0070C0"/>
                </a:solidFill>
              </a:rPr>
              <a:t>21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69" name="Скругленный прямоугольник 268"/>
          <p:cNvSpPr/>
          <p:nvPr/>
        </p:nvSpPr>
        <p:spPr>
          <a:xfrm>
            <a:off x="742583" y="4603898"/>
            <a:ext cx="3414748" cy="4359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контролю за підакцизними </a:t>
            </a:r>
            <a:endParaRPr lang="uk-UA" sz="1200" b="1" dirty="0" smtClean="0">
              <a:solidFill>
                <a:srgbClr val="0070C0"/>
              </a:solidFill>
            </a:endParaRP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 smtClean="0">
                <a:solidFill>
                  <a:srgbClr val="0070C0"/>
                </a:solidFill>
              </a:rPr>
              <a:t>товарами </a:t>
            </a:r>
            <a:r>
              <a:rPr lang="uk-UA" sz="1200" b="1" dirty="0">
                <a:solidFill>
                  <a:srgbClr val="0070C0"/>
                </a:solidFill>
              </a:rPr>
              <a:t>10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</a:p>
        </p:txBody>
      </p:sp>
      <p:sp>
        <p:nvSpPr>
          <p:cNvPr id="282" name="Скругленный прямоугольник 281"/>
          <p:cNvSpPr/>
          <p:nvPr/>
        </p:nvSpPr>
        <p:spPr>
          <a:xfrm>
            <a:off x="695873" y="1073667"/>
            <a:ext cx="11186356" cy="25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</a:t>
            </a:r>
            <a:r>
              <a:rPr lang="uk-UA" sz="1400" dirty="0"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ГОЛОВНОГО УПРАВЛІННЯ ДПС У ДОНЕЦЬКІЙ ОБЛАСТІ </a:t>
            </a:r>
            <a:endParaRPr lang="ru-RU" sz="1400" dirty="0"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2" name="Прямоугольник 1"/>
          <p:cNvSpPr>
            <a:spLocks noChangeArrowheads="1"/>
          </p:cNvSpPr>
          <p:nvPr/>
        </p:nvSpPr>
        <p:spPr bwMode="auto">
          <a:xfrm>
            <a:off x="3657600" y="287078"/>
            <a:ext cx="556082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62AC"/>
                </a:solidFill>
                <a:latin typeface="e-Ukraine"/>
                <a:cs typeface="Times New Roman" pitchFamily="18" charset="0"/>
              </a:rPr>
              <a:t>Організаційна структура                                                                       Головного управління  ДПС у Донецькій області</a:t>
            </a:r>
            <a:endParaRPr lang="ru-RU" sz="1600" b="1" dirty="0">
              <a:solidFill>
                <a:srgbClr val="0062AC"/>
              </a:solidFill>
              <a:latin typeface="e-Ukraine"/>
              <a:cs typeface="Times New Roman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832721" y="4119083"/>
            <a:ext cx="3652062" cy="314325"/>
          </a:xfrm>
          <a:prstGeom prst="roundRect">
            <a:avLst>
              <a:gd name="adj" fmla="val 148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buSzPts val="1000"/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інформаційних технологій 9 шт. од. 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710204" y="3407291"/>
            <a:ext cx="3436494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податкового аудиту</a:t>
            </a:r>
            <a:endParaRPr lang="en-US" sz="1200" b="1" dirty="0">
              <a:solidFill>
                <a:srgbClr val="0070C0"/>
              </a:solidFill>
            </a:endParaRP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29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842242" y="4522308"/>
            <a:ext cx="3663804" cy="315913"/>
          </a:xfrm>
          <a:prstGeom prst="roundRect">
            <a:avLst>
              <a:gd name="adj" fmla="val 148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buSzPts val="1000"/>
              <a:defRPr/>
            </a:pPr>
            <a:r>
              <a:rPr lang="uk-UA" sz="1200" b="1" dirty="0">
                <a:solidFill>
                  <a:srgbClr val="0070C0"/>
                </a:solidFill>
              </a:rPr>
              <a:t>Сектор реєстрації користувачів</a:t>
            </a:r>
            <a:r>
              <a:rPr lang="en-US" sz="1200" b="1" dirty="0">
                <a:solidFill>
                  <a:srgbClr val="0070C0"/>
                </a:solidFill>
              </a:rPr>
              <a:t>  </a:t>
            </a:r>
            <a:r>
              <a:rPr lang="uk-UA" sz="1200" b="1" dirty="0" smtClean="0">
                <a:solidFill>
                  <a:srgbClr val="0070C0"/>
                </a:solidFill>
              </a:rPr>
              <a:t>2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uk-UA" sz="1200" b="1" dirty="0">
                <a:solidFill>
                  <a:srgbClr val="0070C0"/>
                </a:solidFill>
              </a:rPr>
              <a:t>шт. од. 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841137" y="4911246"/>
            <a:ext cx="3643645" cy="295275"/>
          </a:xfrm>
          <a:prstGeom prst="roundRect">
            <a:avLst>
              <a:gd name="adj" fmla="val 148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buSzPts val="1000"/>
              <a:defRPr/>
            </a:pPr>
            <a:r>
              <a:rPr lang="uk-UA" sz="1200" b="1" dirty="0">
                <a:solidFill>
                  <a:srgbClr val="0070C0"/>
                </a:solidFill>
              </a:rPr>
              <a:t>Відділ трансфертного ціноутворення 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uk-UA" sz="1200" b="1" dirty="0" smtClean="0">
                <a:solidFill>
                  <a:srgbClr val="0070C0"/>
                </a:solidFill>
              </a:rPr>
              <a:t>5 </a:t>
            </a:r>
            <a:r>
              <a:rPr lang="uk-UA" sz="1200" b="1" dirty="0">
                <a:solidFill>
                  <a:srgbClr val="0070C0"/>
                </a:solidFill>
              </a:rPr>
              <a:t>шт. од. 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862402" y="5305648"/>
            <a:ext cx="3643645" cy="297711"/>
          </a:xfrm>
          <a:prstGeom prst="roundRect">
            <a:avLst>
              <a:gd name="adj" fmla="val 148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buSzPts val="1000"/>
              <a:defRPr/>
            </a:pPr>
            <a:r>
              <a:rPr lang="uk-UA" sz="1200" b="1" dirty="0">
                <a:solidFill>
                  <a:srgbClr val="0070C0"/>
                </a:solidFill>
              </a:rPr>
              <a:t>Управління оподаткування фізичних </a:t>
            </a:r>
            <a:r>
              <a:rPr lang="uk-UA" sz="1200" b="1" dirty="0" smtClean="0">
                <a:solidFill>
                  <a:srgbClr val="0070C0"/>
                </a:solidFill>
              </a:rPr>
              <a:t>осіб 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uk-UA" sz="1200" b="1" dirty="0">
                <a:solidFill>
                  <a:srgbClr val="0070C0"/>
                </a:solidFill>
              </a:rPr>
              <a:t>77 шт. од. 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84775" y="5674095"/>
            <a:ext cx="3653169" cy="355600"/>
          </a:xfrm>
          <a:prstGeom prst="roundRect">
            <a:avLst>
              <a:gd name="adj" fmla="val 148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buSzPts val="1000"/>
              <a:defRPr/>
            </a:pPr>
            <a:r>
              <a:rPr lang="uk-UA" sz="1200" b="1" dirty="0">
                <a:solidFill>
                  <a:srgbClr val="0070C0"/>
                </a:solidFill>
              </a:rPr>
              <a:t>Відділ інформаційної взаємодії 5 шт. од. 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7" name="Стрелка вниз 186"/>
          <p:cNvSpPr/>
          <p:nvPr/>
        </p:nvSpPr>
        <p:spPr>
          <a:xfrm>
            <a:off x="10382582" y="2000250"/>
            <a:ext cx="204787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323425" y="1448613"/>
            <a:ext cx="2428875" cy="441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ДПІ, які здійснюють </a:t>
            </a:r>
          </a:p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0070C0"/>
                </a:solidFill>
              </a:rPr>
              <a:t>обслуговування платників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5830" y="1437241"/>
            <a:ext cx="3400869" cy="374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 smtClean="0">
                <a:solidFill>
                  <a:srgbClr val="0070C0"/>
                </a:solidFill>
              </a:rPr>
              <a:t>Заступник начальника 2 </a:t>
            </a:r>
            <a:r>
              <a:rPr lang="uk-UA" sz="1200" b="1" dirty="0">
                <a:solidFill>
                  <a:srgbClr val="0070C0"/>
                </a:solidFill>
              </a:rPr>
              <a:t>шт. од.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314121" y="5167423"/>
            <a:ext cx="2565991" cy="864561"/>
          </a:xfrm>
          <a:prstGeom prst="roundRect">
            <a:avLst/>
          </a:prstGeom>
          <a:solidFill>
            <a:srgbClr val="00CC99"/>
          </a:solidFill>
          <a:ln>
            <a:solidFill>
              <a:srgbClr val="00CC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26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Усього по ГУ ДПС 400 </a:t>
            </a:r>
            <a:r>
              <a:rPr lang="uk-UA" sz="1400" b="1" dirty="0">
                <a:solidFill>
                  <a:schemeClr val="tx1"/>
                </a:solidFill>
              </a:rPr>
              <a:t>шт. од.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3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18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02693" y="1786467"/>
            <a:ext cx="2124074" cy="1186217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prstClr val="white"/>
                </a:solidFill>
              </a:rPr>
              <a:t>СУКУПНІ НАДХОДЖЕННЯ</a:t>
            </a:r>
          </a:p>
          <a:p>
            <a:pPr algn="ctr"/>
            <a:r>
              <a:rPr lang="uk-UA" sz="1600" b="1" dirty="0">
                <a:solidFill>
                  <a:prstClr val="white"/>
                </a:solidFill>
              </a:rPr>
              <a:t>(ДБ, МБ, ЄВ)</a:t>
            </a:r>
          </a:p>
          <a:p>
            <a:pPr algn="ctr"/>
            <a:endParaRPr lang="ru-RU" sz="1600" i="1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27655" y="3367250"/>
            <a:ext cx="2109848" cy="18769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1F497D">
                    <a:lumMod val="50000"/>
                  </a:srgbClr>
                </a:solidFill>
              </a:rPr>
              <a:t>3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1 651</a:t>
            </a:r>
            <a:r>
              <a:rPr lang="uk-UA" sz="2800" b="1" dirty="0" smtClean="0">
                <a:solidFill>
                  <a:srgbClr val="1F497D">
                    <a:lumMod val="50000"/>
                  </a:srgbClr>
                </a:solidFill>
              </a:rPr>
              <a:t>,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3</a:t>
            </a:r>
            <a:r>
              <a:rPr lang="uk-UA" sz="28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endParaRPr lang="uk-UA" sz="2000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uk-UA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009900"/>
                </a:solidFill>
              </a:rPr>
              <a:t>+</a:t>
            </a:r>
            <a:r>
              <a:rPr lang="uk-UA" b="1" dirty="0" smtClean="0">
                <a:solidFill>
                  <a:srgbClr val="009900"/>
                </a:solidFill>
              </a:rPr>
              <a:t>1,</a:t>
            </a:r>
            <a:r>
              <a:rPr lang="en-US" b="1" dirty="0" smtClean="0">
                <a:solidFill>
                  <a:srgbClr val="009900"/>
                </a:solidFill>
              </a:rPr>
              <a:t>0</a:t>
            </a:r>
            <a:r>
              <a:rPr lang="uk-UA" b="1" dirty="0" smtClean="0">
                <a:solidFill>
                  <a:srgbClr val="009900"/>
                </a:solidFill>
              </a:rPr>
              <a:t>%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0" y="1145155"/>
            <a:ext cx="4715839" cy="5048784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1715399" y="2175051"/>
            <a:ext cx="1961147" cy="55345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>
                  <a:gamma/>
                  <a:shade val="46275"/>
                  <a:invGamma/>
                </a:srgbClr>
              </a:gs>
              <a:gs pos="50000">
                <a:srgbClr val="5B84E9"/>
              </a:gs>
              <a:gs pos="100000">
                <a:srgbClr val="5B84E9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 dirty="0">
                <a:solidFill>
                  <a:srgbClr val="FFFFFF"/>
                </a:solidFill>
              </a:rPr>
              <a:t>Державний бюджет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1764847" y="3178400"/>
            <a:ext cx="1961147" cy="565485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rgbClr val="33CCFF">
                  <a:shade val="30000"/>
                  <a:satMod val="115000"/>
                </a:srgbClr>
              </a:gs>
              <a:gs pos="50000">
                <a:srgbClr val="33CCFF">
                  <a:shade val="67500"/>
                  <a:satMod val="115000"/>
                </a:srgbClr>
              </a:gs>
              <a:gs pos="100000">
                <a:srgbClr val="33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 dirty="0">
                <a:solidFill>
                  <a:srgbClr val="FFFFFF"/>
                </a:solidFill>
              </a:rPr>
              <a:t>Місцевий бюджет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1719400" y="4181363"/>
            <a:ext cx="2040942" cy="529389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 dirty="0">
                <a:solidFill>
                  <a:srgbClr val="FFFFFF"/>
                </a:solidFill>
              </a:rPr>
              <a:t>Єдиний внесок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445715"/>
            <a:ext cx="752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</a:rPr>
              <a:t>+4</a:t>
            </a:r>
            <a:r>
              <a:rPr lang="ru-RU" sz="1600" b="1" dirty="0" smtClean="0">
                <a:solidFill>
                  <a:srgbClr val="009900"/>
                </a:solidFill>
              </a:rPr>
              <a:t>,</a:t>
            </a:r>
            <a:r>
              <a:rPr lang="en-US" sz="1600" b="1" dirty="0" smtClean="0">
                <a:solidFill>
                  <a:srgbClr val="009900"/>
                </a:solidFill>
              </a:rPr>
              <a:t>6</a:t>
            </a:r>
            <a:r>
              <a:rPr lang="ru-RU" sz="1600" b="1" dirty="0" smtClean="0">
                <a:solidFill>
                  <a:srgbClr val="009900"/>
                </a:solidFill>
              </a:rPr>
              <a:t>%</a:t>
            </a:r>
            <a:endParaRPr lang="ru-RU" sz="1600" b="1" dirty="0">
              <a:solidFill>
                <a:srgbClr val="009900"/>
              </a:solidFill>
            </a:endParaRPr>
          </a:p>
          <a:p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376863"/>
            <a:ext cx="100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-23,</a:t>
            </a:r>
            <a:r>
              <a:rPr lang="uk-UA" sz="1600" b="1" dirty="0" smtClean="0">
                <a:solidFill>
                  <a:srgbClr val="FF0000"/>
                </a:solidFill>
              </a:rPr>
              <a:t>2</a:t>
            </a:r>
            <a:r>
              <a:rPr lang="ru-RU" sz="1600" b="1" dirty="0" smtClean="0">
                <a:solidFill>
                  <a:srgbClr val="FF0000"/>
                </a:solidFill>
              </a:rPr>
              <a:t>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501518"/>
            <a:ext cx="69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9900"/>
                </a:solidFill>
              </a:rPr>
              <a:t>+</a:t>
            </a:r>
            <a:r>
              <a:rPr lang="en-US" sz="1600" b="1" dirty="0" smtClean="0">
                <a:solidFill>
                  <a:srgbClr val="009900"/>
                </a:solidFill>
              </a:rPr>
              <a:t>8,5</a:t>
            </a:r>
            <a:r>
              <a:rPr lang="uk-UA" sz="1600" b="1" dirty="0" smtClean="0">
                <a:solidFill>
                  <a:srgbClr val="009900"/>
                </a:solidFill>
              </a:rPr>
              <a:t>%</a:t>
            </a:r>
            <a:endParaRPr lang="ru-RU" sz="1600" b="1" dirty="0">
              <a:solidFill>
                <a:srgbClr val="009900"/>
              </a:solidFill>
            </a:endParaRPr>
          </a:p>
        </p:txBody>
      </p:sp>
      <p:sp>
        <p:nvSpPr>
          <p:cNvPr id="40" name="Двойная стрелка вверх/вниз 39"/>
          <p:cNvSpPr/>
          <p:nvPr/>
        </p:nvSpPr>
        <p:spPr>
          <a:xfrm>
            <a:off x="1611750" y="1949406"/>
            <a:ext cx="45719" cy="2971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5310" y="2213060"/>
            <a:ext cx="130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13 876,5</a:t>
            </a:r>
            <a:r>
              <a:rPr lang="uk-UA" dirty="0" smtClean="0"/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3761" y="3141438"/>
            <a:ext cx="119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4 406,2</a:t>
            </a:r>
            <a:r>
              <a:rPr lang="uk-UA" dirty="0" smtClean="0"/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902" y="4109259"/>
            <a:ext cx="108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13 368,6</a:t>
            </a:r>
            <a:r>
              <a:rPr lang="uk-UA" dirty="0" smtClean="0"/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7887852" y="1498993"/>
            <a:ext cx="3658802" cy="432048"/>
            <a:chOff x="666412" y="124667"/>
            <a:chExt cx="5187876" cy="11942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702953" y="124667"/>
              <a:ext cx="5128819" cy="119420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666412" y="182964"/>
              <a:ext cx="5187876" cy="7128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4686" tIns="35560" rIns="35560" bIns="3556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uk-UA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202</a:t>
              </a:r>
              <a:r>
                <a:rPr lang="en-US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  <a:r>
                <a:rPr lang="uk-UA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/202</a:t>
              </a:r>
              <a:r>
                <a:rPr lang="en-US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  <a:r>
                <a:rPr lang="uk-UA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</a:t>
              </a:r>
              <a:r>
                <a:rPr lang="uk-UA" sz="20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   19,6%</a:t>
              </a:r>
              <a:endParaRPr lang="uk-UA" sz="2000" b="1" i="0" kern="1200" baseline="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842370" y="984809"/>
            <a:ext cx="1394512" cy="1335437"/>
            <a:chOff x="1504" y="1936"/>
            <a:chExt cx="464" cy="453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521" y="1957"/>
              <a:ext cx="432" cy="432"/>
              <a:chOff x="2146" y="1876"/>
              <a:chExt cx="1680" cy="1680"/>
            </a:xfrm>
          </p:grpSpPr>
          <p:sp>
            <p:nvSpPr>
              <p:cNvPr id="62" name="Oval 27"/>
              <p:cNvSpPr>
                <a:spLocks noChangeArrowheads="1"/>
              </p:cNvSpPr>
              <p:nvPr/>
            </p:nvSpPr>
            <p:spPr bwMode="gray">
              <a:xfrm>
                <a:off x="2146" y="1876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" name="Text Box 29"/>
            <p:cNvSpPr txBox="1">
              <a:spLocks noChangeArrowheads="1"/>
            </p:cNvSpPr>
            <p:nvPr/>
          </p:nvSpPr>
          <p:spPr bwMode="gray">
            <a:xfrm>
              <a:off x="1504" y="1936"/>
              <a:ext cx="464" cy="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uk-UA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uk-UA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Індекс промислової  продукції</a:t>
              </a:r>
            </a:p>
            <a:p>
              <a:pPr algn="ctr"/>
              <a:r>
                <a:rPr lang="uk-UA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10 місяців</a:t>
              </a: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7874952" y="2922483"/>
            <a:ext cx="3962376" cy="432048"/>
            <a:chOff x="210937" y="124667"/>
            <a:chExt cx="6035898" cy="11942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608117" y="124667"/>
              <a:ext cx="5128819" cy="119420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210937" y="155671"/>
              <a:ext cx="6035898" cy="853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4686" tIns="35560" rIns="35560" bIns="3556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202</a:t>
              </a:r>
              <a:r>
                <a:rPr lang="en-US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  <a:r>
                <a:rPr lang="uk-UA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/202</a:t>
              </a:r>
              <a:r>
                <a:rPr lang="en-US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  <a:r>
                <a:rPr lang="uk-UA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                    </a:t>
              </a:r>
              <a:r>
                <a:rPr lang="uk-UA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25,6</a:t>
              </a:r>
              <a:r>
                <a:rPr lang="uk-UA" sz="20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%</a:t>
              </a:r>
              <a:endParaRPr lang="uk-UA" sz="2000" b="1" i="0" kern="1200" baseline="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Группа 13"/>
          <p:cNvGrpSpPr/>
          <p:nvPr/>
        </p:nvGrpSpPr>
        <p:grpSpPr>
          <a:xfrm>
            <a:off x="8247998" y="4467135"/>
            <a:ext cx="3615228" cy="432048"/>
            <a:chOff x="608117" y="124667"/>
            <a:chExt cx="5128819" cy="11942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608117" y="124667"/>
              <a:ext cx="5128819" cy="119420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666412" y="182963"/>
              <a:ext cx="5012227" cy="7128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4686" tIns="35560" rIns="35560" bIns="3556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202</a:t>
              </a:r>
              <a:r>
                <a:rPr lang="en-US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  <a:r>
                <a:rPr lang="uk-UA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/202</a:t>
              </a:r>
              <a:r>
                <a:rPr lang="en-US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  <a:r>
                <a:rPr lang="uk-UA" sz="14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  </a:t>
              </a:r>
              <a:r>
                <a:rPr lang="uk-UA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23,6</a:t>
              </a:r>
              <a:r>
                <a:rPr lang="uk-UA" sz="2000" b="1" u="none" kern="12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%</a:t>
              </a:r>
              <a:endParaRPr lang="uk-UA" sz="2000" b="1" i="0" kern="1200" baseline="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Группа 13"/>
          <p:cNvGrpSpPr/>
          <p:nvPr/>
        </p:nvGrpSpPr>
        <p:grpSpPr>
          <a:xfrm>
            <a:off x="8067675" y="5791200"/>
            <a:ext cx="3971925" cy="466725"/>
            <a:chOff x="466150" y="124667"/>
            <a:chExt cx="5270786" cy="11942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608117" y="124667"/>
              <a:ext cx="5128819" cy="119420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466150" y="182964"/>
              <a:ext cx="5212489" cy="7128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4686" tIns="35560" rIns="35560" bIns="35560" numCol="1" spcCol="1270" anchor="t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 січень - </a:t>
              </a:r>
              <a:r>
                <a:rPr lang="uk-UA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вересень 202</a:t>
              </a:r>
              <a:r>
                <a:rPr lang="en-US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  <a:r>
                <a:rPr lang="uk-UA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uk-UA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1,1%</a:t>
              </a:r>
              <a:endParaRPr lang="uk-UA" sz="2000" b="1" i="0" kern="1200" baseline="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7077075" y="2609850"/>
            <a:ext cx="1344107" cy="1246280"/>
            <a:chOff x="1476" y="1971"/>
            <a:chExt cx="464" cy="432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1495" y="1971"/>
              <a:ext cx="432" cy="432"/>
              <a:chOff x="2042" y="1932"/>
              <a:chExt cx="1680" cy="1680"/>
            </a:xfrm>
          </p:grpSpPr>
          <p:sp>
            <p:nvSpPr>
              <p:cNvPr id="85" name="Oval 27"/>
              <p:cNvSpPr>
                <a:spLocks noChangeArrowheads="1"/>
              </p:cNvSpPr>
              <p:nvPr/>
            </p:nvSpPr>
            <p:spPr bwMode="gray">
              <a:xfrm>
                <a:off x="2042" y="1932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4" name="Text Box 29"/>
            <p:cNvSpPr txBox="1">
              <a:spLocks noChangeArrowheads="1"/>
            </p:cNvSpPr>
            <p:nvPr/>
          </p:nvSpPr>
          <p:spPr bwMode="gray">
            <a:xfrm>
              <a:off x="1476" y="1986"/>
              <a:ext cx="464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uk-UA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uk-UA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Експорт</a:t>
              </a:r>
            </a:p>
            <a:p>
              <a:pPr algn="ctr"/>
              <a:r>
                <a:rPr lang="uk-UA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січень - </a:t>
              </a:r>
              <a:r>
                <a:rPr lang="uk-UA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вересень</a:t>
              </a: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7521794" y="4101495"/>
            <a:ext cx="1330003" cy="1251555"/>
            <a:chOff x="1488" y="1975"/>
            <a:chExt cx="433" cy="432"/>
          </a:xfrm>
        </p:grpSpPr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1488" y="1975"/>
              <a:ext cx="432" cy="432"/>
              <a:chOff x="2016" y="1948"/>
              <a:chExt cx="1680" cy="1680"/>
            </a:xfrm>
          </p:grpSpPr>
          <p:sp>
            <p:nvSpPr>
              <p:cNvPr id="90" name="Oval 27"/>
              <p:cNvSpPr>
                <a:spLocks noChangeArrowheads="1"/>
              </p:cNvSpPr>
              <p:nvPr/>
            </p:nvSpPr>
            <p:spPr bwMode="gray">
              <a:xfrm>
                <a:off x="2016" y="1948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9" name="Text Box 29"/>
            <p:cNvSpPr txBox="1">
              <a:spLocks noChangeArrowheads="1"/>
            </p:cNvSpPr>
            <p:nvPr/>
          </p:nvSpPr>
          <p:spPr bwMode="gray">
            <a:xfrm>
              <a:off x="1489" y="1980"/>
              <a:ext cx="432" cy="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uk-UA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uk-UA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Імпорт</a:t>
              </a:r>
            </a:p>
            <a:p>
              <a:pPr algn="ctr"/>
              <a:r>
                <a:rPr lang="uk-UA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січень - </a:t>
              </a:r>
              <a:r>
                <a:rPr lang="uk-UA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вересень</a:t>
              </a: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7689216" y="5466477"/>
            <a:ext cx="1318354" cy="1152128"/>
            <a:chOff x="1488" y="1968"/>
            <a:chExt cx="450" cy="432"/>
          </a:xfrm>
        </p:grpSpPr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95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Text Box 29"/>
            <p:cNvSpPr txBox="1">
              <a:spLocks noChangeArrowheads="1"/>
            </p:cNvSpPr>
            <p:nvPr/>
          </p:nvSpPr>
          <p:spPr bwMode="gray">
            <a:xfrm>
              <a:off x="1491" y="2029"/>
              <a:ext cx="447" cy="3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Коефіцієнт покриття експортом імпорту</a:t>
              </a: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79" name="Равнобедренный треугольник 78"/>
          <p:cNvSpPr/>
          <p:nvPr/>
        </p:nvSpPr>
        <p:spPr>
          <a:xfrm>
            <a:off x="197556" y="4182533"/>
            <a:ext cx="327378" cy="237067"/>
          </a:xfrm>
          <a:prstGeom prst="triangl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328773" y="893852"/>
            <a:ext cx="139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млн грн</a:t>
            </a:r>
            <a:endParaRPr lang="uk-UA" sz="1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267199" y="0"/>
            <a:ext cx="5534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НАДХОДЖЕННЯ ДО БЮДЖЕТІВ УСІХ РІВНІВ ТА ЄДИНОГО ВНЕСКУ  В 202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РОЦІ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5655381" y="4411133"/>
            <a:ext cx="327378" cy="313267"/>
          </a:xfrm>
          <a:prstGeom prst="triangl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0800000">
            <a:off x="188031" y="3153833"/>
            <a:ext cx="327378" cy="23706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188031" y="2210858"/>
            <a:ext cx="327378" cy="237067"/>
          </a:xfrm>
          <a:prstGeom prst="triangl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1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  <p:pic>
        <p:nvPicPr>
          <p:cNvPr id="58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594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193" y="0"/>
            <a:ext cx="8568952" cy="646331"/>
          </a:xfr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uk-UA" alt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ВИКОНАННЯ ПОКАЗНИКІВ ДОХОДІВ </a:t>
            </a:r>
            <a:r>
              <a:rPr lang="uk-UA" alt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uk-UA" alt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uk-UA" alt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ЗАГАЛЬНОГО </a:t>
            </a:r>
            <a:r>
              <a:rPr lang="uk-UA" alt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ФОНДУ ДЕРЖБЮДЖЕТУ </a:t>
            </a:r>
            <a:endParaRPr lang="ru-RU" altLang="ru-RU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154124" y="1200140"/>
            <a:ext cx="4614125" cy="1047408"/>
            <a:chOff x="3463" y="1662"/>
            <a:chExt cx="2678" cy="969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auto">
            <a:xfrm rot="5432887">
              <a:off x="5206" y="168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rgbClr val="C0000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00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b="1" dirty="0" smtClean="0">
                  <a:solidFill>
                    <a:schemeClr val="bg1"/>
                  </a:solidFill>
                </a:rPr>
                <a:t>6 448,2</a:t>
              </a:r>
              <a:r>
                <a:rPr lang="uk-UA" dirty="0" smtClean="0">
                  <a:solidFill>
                    <a:schemeClr val="bg1"/>
                  </a:solidFill>
                </a:rPr>
                <a:t> </a:t>
              </a:r>
              <a:endParaRPr lang="en-US" altLang="ru-RU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8" name="AutoShape 9"/>
            <p:cNvSpPr>
              <a:spLocks noChangeArrowheads="1"/>
            </p:cNvSpPr>
            <p:nvPr/>
          </p:nvSpPr>
          <p:spPr bwMode="auto">
            <a:xfrm rot="5400000">
              <a:off x="4311" y="169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bg1">
                <a:lumMod val="65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65000"/>
                </a:schemeClr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b="1" dirty="0" smtClean="0">
                  <a:solidFill>
                    <a:schemeClr val="bg1"/>
                  </a:solidFill>
                </a:rPr>
                <a:t>6 613,1</a:t>
              </a:r>
              <a:r>
                <a:rPr lang="uk-UA" dirty="0" smtClean="0">
                  <a:solidFill>
                    <a:schemeClr val="bg1"/>
                  </a:solidFill>
                </a:rPr>
                <a:t> </a:t>
              </a:r>
              <a:endParaRPr lang="en-US" altLang="ru-RU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" name="AutoShape 12"/>
            <p:cNvSpPr>
              <a:spLocks noChangeArrowheads="1"/>
            </p:cNvSpPr>
            <p:nvPr/>
          </p:nvSpPr>
          <p:spPr bwMode="auto">
            <a:xfrm rot="5432887">
              <a:off x="3436" y="1696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rgbClr val="FFFF0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ru-RU" sz="1800" b="1" dirty="0" smtClean="0">
                  <a:solidFill>
                    <a:srgbClr val="FFFFFF"/>
                  </a:solidFill>
                  <a:latin typeface="Arial" charset="0"/>
                </a:rPr>
                <a:t>6 788</a:t>
              </a:r>
              <a:r>
                <a:rPr lang="en-US" altLang="ru-RU" b="1" dirty="0" smtClean="0">
                  <a:solidFill>
                    <a:srgbClr val="FFFFFF"/>
                  </a:solidFill>
                  <a:latin typeface="Arial" charset="0"/>
                </a:rPr>
                <a:t>,</a:t>
              </a:r>
              <a:r>
                <a:rPr lang="uk-UA" altLang="ru-RU" b="1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altLang="ru-RU" sz="18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2" name="Freeform 4"/>
          <p:cNvSpPr>
            <a:spLocks noEditPoints="1"/>
          </p:cNvSpPr>
          <p:nvPr/>
        </p:nvSpPr>
        <p:spPr bwMode="gray">
          <a:xfrm flipH="1">
            <a:off x="4714875" y="2172995"/>
            <a:ext cx="4736270" cy="678154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838DAD">
                  <a:gamma/>
                  <a:tint val="45490"/>
                  <a:invGamma/>
                </a:srgbClr>
              </a:gs>
              <a:gs pos="100000">
                <a:srgbClr val="838DA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6741" dir="824937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" name="Freeform 4"/>
          <p:cNvSpPr>
            <a:spLocks noEditPoints="1"/>
          </p:cNvSpPr>
          <p:nvPr/>
        </p:nvSpPr>
        <p:spPr bwMode="gray">
          <a:xfrm flipH="1">
            <a:off x="5788932" y="2095065"/>
            <a:ext cx="5328592" cy="524135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5320" y="2101577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</a:rPr>
              <a:t>-3</a:t>
            </a:r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r>
              <a:rPr lang="uk-UA" sz="1400" b="1" dirty="0" smtClean="0">
                <a:solidFill>
                  <a:srgbClr val="FF0000"/>
                </a:solidFill>
              </a:rPr>
              <a:t>0,0 </a:t>
            </a:r>
          </a:p>
          <a:p>
            <a:r>
              <a:rPr lang="uk-UA" sz="1400" b="1" dirty="0" smtClean="0">
                <a:solidFill>
                  <a:srgbClr val="FF0000"/>
                </a:solidFill>
              </a:rPr>
              <a:t> 95,0%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17046" y="2035761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</a:rPr>
              <a:t>164</a:t>
            </a:r>
            <a:r>
              <a:rPr lang="uk-UA" sz="1400" b="1" dirty="0" smtClean="0">
                <a:solidFill>
                  <a:srgbClr val="FF0000"/>
                </a:solidFill>
              </a:rPr>
              <a:t>,</a:t>
            </a:r>
            <a:r>
              <a:rPr lang="en-US" sz="1400" b="1" dirty="0" smtClean="0">
                <a:solidFill>
                  <a:srgbClr val="FF0000"/>
                </a:solidFill>
              </a:rPr>
              <a:t>9</a:t>
            </a:r>
            <a:r>
              <a:rPr lang="uk-UA" sz="1400" b="1" dirty="0" smtClean="0">
                <a:solidFill>
                  <a:srgbClr val="FF0000"/>
                </a:solidFill>
              </a:rPr>
              <a:t> </a:t>
            </a:r>
            <a:endParaRPr lang="uk-UA" sz="1400" b="1" dirty="0">
              <a:solidFill>
                <a:srgbClr val="FF0000"/>
              </a:solidFill>
            </a:endParaRPr>
          </a:p>
          <a:p>
            <a:r>
              <a:rPr lang="uk-UA" sz="1400" b="1" dirty="0">
                <a:solidFill>
                  <a:srgbClr val="FF0000"/>
                </a:solidFill>
              </a:rPr>
              <a:t> </a:t>
            </a:r>
            <a:r>
              <a:rPr lang="uk-UA" sz="1400" b="1" dirty="0" smtClean="0">
                <a:solidFill>
                  <a:srgbClr val="FF0000"/>
                </a:solidFill>
              </a:rPr>
              <a:t>9</a:t>
            </a:r>
            <a:r>
              <a:rPr lang="en-US" sz="1400" b="1" dirty="0" smtClean="0">
                <a:solidFill>
                  <a:srgbClr val="FF0000"/>
                </a:solidFill>
              </a:rPr>
              <a:t>7</a:t>
            </a:r>
            <a:r>
              <a:rPr lang="uk-UA" sz="1400" b="1" dirty="0" smtClean="0">
                <a:solidFill>
                  <a:srgbClr val="FF0000"/>
                </a:solidFill>
              </a:rPr>
              <a:t>,5%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1417" y="71668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</a:rPr>
              <a:t>Факт </a:t>
            </a:r>
            <a:r>
              <a:rPr lang="uk-UA" b="1" dirty="0" smtClean="0">
                <a:solidFill>
                  <a:prstClr val="black"/>
                </a:solidFill>
              </a:rPr>
              <a:t>202</a:t>
            </a:r>
            <a:r>
              <a:rPr lang="en-US" b="1" dirty="0" smtClean="0">
                <a:solidFill>
                  <a:prstClr val="black"/>
                </a:solidFill>
              </a:rPr>
              <a:t>4</a:t>
            </a:r>
            <a:r>
              <a:rPr lang="uk-UA" b="1" dirty="0" smtClean="0">
                <a:solidFill>
                  <a:prstClr val="black"/>
                </a:solidFill>
              </a:rPr>
              <a:t> </a:t>
            </a:r>
            <a:r>
              <a:rPr lang="uk-UA" b="1" dirty="0">
                <a:solidFill>
                  <a:prstClr val="black"/>
                </a:solidFill>
              </a:rPr>
              <a:t>р.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76954" y="616099"/>
            <a:ext cx="114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prstClr val="black"/>
                </a:solidFill>
              </a:rPr>
              <a:t>Показник</a:t>
            </a:r>
          </a:p>
          <a:p>
            <a:pPr algn="ctr"/>
            <a:r>
              <a:rPr lang="uk-UA" b="1" dirty="0" smtClean="0">
                <a:solidFill>
                  <a:prstClr val="black"/>
                </a:solidFill>
              </a:rPr>
              <a:t>доходів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42591" y="692301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</a:rPr>
              <a:t>Факт </a:t>
            </a:r>
            <a:r>
              <a:rPr lang="uk-UA" b="1" dirty="0" smtClean="0">
                <a:solidFill>
                  <a:prstClr val="black"/>
                </a:solidFill>
              </a:rPr>
              <a:t>202</a:t>
            </a:r>
            <a:r>
              <a:rPr lang="en-US" b="1" dirty="0" smtClean="0">
                <a:solidFill>
                  <a:prstClr val="black"/>
                </a:solidFill>
              </a:rPr>
              <a:t>5</a:t>
            </a:r>
            <a:r>
              <a:rPr lang="uk-UA" b="1" dirty="0" smtClean="0">
                <a:solidFill>
                  <a:prstClr val="black"/>
                </a:solidFill>
              </a:rPr>
              <a:t> </a:t>
            </a:r>
            <a:r>
              <a:rPr lang="uk-UA" b="1" dirty="0">
                <a:solidFill>
                  <a:prstClr val="black"/>
                </a:solidFill>
              </a:rPr>
              <a:t>р.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567146" y="1339701"/>
            <a:ext cx="870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prstClr val="black"/>
                </a:solidFill>
              </a:rPr>
              <a:t>млн грн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300080"/>
              </p:ext>
            </p:extLst>
          </p:nvPr>
        </p:nvGraphicFramePr>
        <p:xfrm>
          <a:off x="419101" y="2924947"/>
          <a:ext cx="11277601" cy="3742995"/>
        </p:xfrm>
        <a:graphic>
          <a:graphicData uri="http://schemas.openxmlformats.org/drawingml/2006/table">
            <a:tbl>
              <a:tblPr/>
              <a:tblGrid>
                <a:gridCol w="167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3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4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6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66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66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66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747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71147">
                <a:tc rowSpan="2">
                  <a:txBody>
                    <a:bodyPr/>
                    <a:lstStyle>
                      <a:lvl1pPr marL="0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504063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008126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512189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16252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20315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3024378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528441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4032504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Податок</a:t>
                      </a:r>
                    </a:p>
                  </a:txBody>
                  <a:tcPr marL="78191" marR="78191" marT="34557" marB="34557"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504063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008126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512189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16252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20315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3024378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528441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4032504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Факт </a:t>
                      </a: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202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4</a:t>
                      </a:r>
                      <a:endParaRPr kumimoji="0" lang="en-US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504063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008126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512189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16252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20315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3024378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528441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4032504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Показн. доходів</a:t>
                      </a:r>
                      <a:endParaRPr kumimoji="0" lang="en-US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504063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008126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512189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16252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20315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3024378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528441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4032504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Факт 202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5</a:t>
                      </a:r>
                      <a:endParaRPr kumimoji="0" lang="en-US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Відхилення від показника</a:t>
                      </a:r>
                      <a:endParaRPr kumimoji="0" lang="en-US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uk-UA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Відхил. від </a:t>
                      </a:r>
                      <a:r>
                        <a:rPr kumimoji="0" lang="uk-UA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202</a:t>
                      </a: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1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4557" marB="34557"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+.-</a:t>
                      </a:r>
                      <a:endParaRPr kumimoji="0" lang="en-US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en-US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+.-</a:t>
                      </a:r>
                      <a:endParaRPr kumimoji="0" lang="en-US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en-US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191" marR="78191" marT="34557" marB="3455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839">
                <a:tc>
                  <a:txBody>
                    <a:bodyPr/>
                    <a:lstStyle>
                      <a:lvl1pPr marL="0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504063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008126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512189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16252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20315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3024378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528441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4032504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ПДФО</a:t>
                      </a:r>
                      <a:endParaRPr kumimoji="0" lang="en-US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4557" marB="34557"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3 330,6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3 407,9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-117,1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96,7</a:t>
                      </a:r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</a:t>
                      </a:r>
                      <a:endParaRPr kumimoji="0" lang="en-US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4557" marB="34557"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1 482,0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-39,4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ПДВ</a:t>
                      </a:r>
                      <a:endParaRPr kumimoji="0" lang="en-US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4557" marB="34557"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1 094,5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-17,5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98,4</a:t>
                      </a:r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-215,1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83,4</a:t>
                      </a:r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111">
                <a:tc>
                  <a:txBody>
                    <a:bodyPr/>
                    <a:lstStyle>
                      <a:lvl1pPr marL="0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504063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008126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512189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16252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20315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3024378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528441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4032504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ПнП</a:t>
                      </a:r>
                      <a:endParaRPr kumimoji="0" lang="en-US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4557" marB="34557"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3788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6711">
                <a:tc>
                  <a:txBody>
                    <a:bodyPr/>
                    <a:lstStyle>
                      <a:lvl1pPr marL="0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504063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008126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512189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16252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20315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3024378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528441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4032504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Рента надра</a:t>
                      </a:r>
                      <a:endParaRPr kumimoji="0" lang="en-US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4557" marB="34557"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-95,0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-125,6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3016">
                <a:tc>
                  <a:txBody>
                    <a:bodyPr/>
                    <a:lstStyle>
                      <a:lvl1pPr marL="0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504063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008126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512189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16252" algn="l" defTabSz="1008126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20315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3024378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528441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4032504" algn="l" defTabSz="1008126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563C1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alt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Екологія</a:t>
                      </a:r>
                      <a:endParaRPr kumimoji="0" lang="en-US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4557" marB="34557"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228,5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-29,8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563C1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Вода</a:t>
                      </a:r>
                      <a:endParaRPr kumimoji="0" lang="en-US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4557" marB="34557"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153,1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563C1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Єдиний внесок</a:t>
                      </a:r>
                      <a:endParaRPr kumimoji="0" lang="en-US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4557" marB="34557"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12 320,0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12 977,2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13 368,6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1 048,6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8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9813853" y="166155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2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16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16716" y="127591"/>
            <a:ext cx="7239665" cy="954107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</a:rPr>
              <a:t>         </a:t>
            </a: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ПОДАТКІВ, ЩО СПЛАЧЕНІ </a:t>
            </a:r>
          </a:p>
          <a:p>
            <a:pPr algn="ctr"/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ДЕРЖАВНОГО БЮДЖЕТУ  ПО ДОНЕЦЬКІЙ ОБЛАСТІ </a:t>
            </a:r>
          </a:p>
          <a:p>
            <a:pPr algn="ctr"/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202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РОЦІ</a:t>
            </a:r>
            <a:endParaRPr lang="uk-UA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079609474"/>
              </p:ext>
            </p:extLst>
          </p:nvPr>
        </p:nvGraphicFramePr>
        <p:xfrm>
          <a:off x="583727" y="1190846"/>
          <a:ext cx="10810875" cy="550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0" y="3679568"/>
            <a:ext cx="1585690" cy="58477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clip" wrap="none" rtlCol="0" anchor="ctr">
            <a:spAutoFit/>
          </a:bodyPr>
          <a:lstStyle/>
          <a:p>
            <a:pPr indent="269875"/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8,9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969796" y="176788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3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3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1925" y="837210"/>
            <a:ext cx="929756" cy="323161"/>
          </a:xfrm>
          <a:prstGeom prst="rect">
            <a:avLst/>
          </a:prstGeom>
          <a:noFill/>
        </p:spPr>
        <p:txBody>
          <a:bodyPr wrap="none" lIns="91288" tIns="45718" rIns="91288" bIns="45718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500" b="1" dirty="0">
                <a:solidFill>
                  <a:prstClr val="black"/>
                </a:solidFill>
                <a:latin typeface="Arial" panose="020B0604020202020204" pitchFamily="34" charset="0"/>
              </a:rPr>
              <a:t>млн грн</a:t>
            </a: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773478" y="691218"/>
            <a:ext cx="5841401" cy="5838499"/>
            <a:chOff x="1238" y="684"/>
            <a:chExt cx="3308" cy="3396"/>
          </a:xfrm>
        </p:grpSpPr>
        <p:sp>
          <p:nvSpPr>
            <p:cNvPr id="33" name="Freeform 25"/>
            <p:cNvSpPr>
              <a:spLocks/>
            </p:cNvSpPr>
            <p:nvPr/>
          </p:nvSpPr>
          <p:spPr bwMode="gray">
            <a:xfrm>
              <a:off x="2209" y="684"/>
              <a:ext cx="1325" cy="1811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gray">
            <a:xfrm rot="575181">
              <a:off x="1238" y="1579"/>
              <a:ext cx="1807" cy="92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gray">
            <a:xfrm rot="21119171">
              <a:off x="1289" y="2440"/>
              <a:ext cx="1760" cy="968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gray">
            <a:xfrm>
              <a:off x="2302" y="2462"/>
              <a:ext cx="1010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gray">
            <a:xfrm>
              <a:off x="2680" y="2532"/>
              <a:ext cx="1708" cy="929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gray">
            <a:xfrm rot="21131375">
              <a:off x="2762" y="1615"/>
              <a:ext cx="1784" cy="912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463" y="2112"/>
              <a:ext cx="773" cy="768"/>
              <a:chOff x="2140" y="1920"/>
              <a:chExt cx="1680" cy="1680"/>
            </a:xfrm>
          </p:grpSpPr>
          <p:sp>
            <p:nvSpPr>
              <p:cNvPr id="46" name="Oval 15"/>
              <p:cNvSpPr>
                <a:spLocks noChangeArrowheads="1"/>
              </p:cNvSpPr>
              <p:nvPr/>
            </p:nvSpPr>
            <p:spPr bwMode="gray">
              <a:xfrm>
                <a:off x="2140" y="1920"/>
                <a:ext cx="1680" cy="16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7" name="Freeform 16"/>
              <p:cNvSpPr>
                <a:spLocks/>
              </p:cNvSpPr>
              <p:nvPr/>
            </p:nvSpPr>
            <p:spPr bwMode="gray">
              <a:xfrm>
                <a:off x="2314" y="2372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 smtClean="0">
                    <a:latin typeface="Arial" charset="0"/>
                  </a:rPr>
                  <a:t>у</a:t>
                </a: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 розрізі податків</a:t>
                </a:r>
              </a:p>
            </p:txBody>
          </p:sp>
        </p:grpSp>
        <p:sp>
          <p:nvSpPr>
            <p:cNvPr id="40" name="Text Box 32"/>
            <p:cNvSpPr txBox="1">
              <a:spLocks noChangeArrowheads="1"/>
            </p:cNvSpPr>
            <p:nvPr/>
          </p:nvSpPr>
          <p:spPr bwMode="gray">
            <a:xfrm>
              <a:off x="1419" y="1754"/>
              <a:ext cx="128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Податок на прибуток </a:t>
              </a:r>
              <a:r>
                <a:rPr kumimoji="0" lang="uk-UA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– </a:t>
              </a:r>
              <a:r>
                <a:rPr lang="uk-UA" altLang="ru-RU" sz="1400" b="1" kern="0" dirty="0" smtClean="0">
                  <a:solidFill>
                    <a:srgbClr val="000000"/>
                  </a:solidFill>
                  <a:latin typeface="Arial" charset="0"/>
                </a:rPr>
                <a:t>6,3</a:t>
              </a:r>
              <a:endParaRPr kumimoji="0" lang="uk-UA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ru-RU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ДМП та уточн.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1,6</a:t>
              </a:r>
              <a:endParaRPr lang="uk-UA" altLang="ru-RU" sz="1100" b="1" kern="0" dirty="0">
                <a:solidFill>
                  <a:srgbClr val="0000FF"/>
                </a:solidFill>
                <a:latin typeface="Arial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 погашення боргу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– 4,4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9900"/>
                  </a:solidFill>
                  <a:latin typeface="Arial" charset="0"/>
                </a:rPr>
                <a:t>акти </a:t>
              </a:r>
              <a:r>
                <a:rPr lang="uk-UA" altLang="ru-RU" sz="1100" b="1" kern="0" dirty="0">
                  <a:solidFill>
                    <a:srgbClr val="009900"/>
                  </a:solidFill>
                  <a:latin typeface="Arial" charset="0"/>
                </a:rPr>
                <a:t>перевір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– 0,4</a:t>
              </a:r>
              <a:r>
                <a:rPr lang="uk-UA" altLang="ru-RU" sz="1000" b="1" kern="0" dirty="0" smtClean="0">
                  <a:solidFill>
                    <a:srgbClr val="000000"/>
                  </a:solidFill>
                  <a:latin typeface="Arial" charset="0"/>
                </a:rPr>
                <a:t>        </a:t>
              </a:r>
              <a:endParaRPr kumimoji="0" lang="en-US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gray">
            <a:xfrm>
              <a:off x="2348" y="935"/>
              <a:ext cx="1090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ПДВ – </a:t>
              </a:r>
              <a:r>
                <a:rPr lang="uk-UA" altLang="ru-RU" sz="1400" b="1" kern="0" noProof="0" dirty="0" smtClean="0">
                  <a:solidFill>
                    <a:srgbClr val="000000"/>
                  </a:solidFill>
                  <a:latin typeface="Arial" charset="0"/>
                </a:rPr>
                <a:t>101,4</a:t>
              </a:r>
              <a:endParaRPr kumimoji="0" lang="uk-UA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ru-RU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171450" lvl="0" indent="-17145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 ДМП та уточн.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40,4</a:t>
              </a:r>
              <a:endParaRPr lang="uk-UA" altLang="ru-RU" sz="1100" b="1" kern="0" dirty="0">
                <a:solidFill>
                  <a:srgbClr val="0000FF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 - погашення боргу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30,6</a:t>
              </a:r>
            </a:p>
            <a:p>
              <a:pPr marL="171450" indent="-17145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по актам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9,2</a:t>
              </a:r>
            </a:p>
            <a:p>
              <a:pPr marL="171450" indent="-17145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електр </a:t>
              </a:r>
              <a:r>
                <a:rPr lang="uk-UA" altLang="ru-RU" sz="1100" b="1" kern="0" dirty="0">
                  <a:solidFill>
                    <a:srgbClr val="008000"/>
                  </a:solidFill>
                  <a:latin typeface="Arial" charset="0"/>
                </a:rPr>
                <a:t>рах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18,8</a:t>
              </a:r>
            </a:p>
            <a:p>
              <a:pPr marL="171450" indent="-17145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анул </a:t>
              </a:r>
              <a:r>
                <a:rPr lang="uk-UA" altLang="ru-RU" sz="1100" b="1" kern="0" dirty="0">
                  <a:solidFill>
                    <a:srgbClr val="008000"/>
                  </a:solidFill>
                  <a:latin typeface="Arial" charset="0"/>
                </a:rPr>
                <a:t>свід ПДВ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– 2,5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altLang="ru-RU" sz="800" b="1" kern="0" dirty="0" smtClean="0">
                  <a:solidFill>
                    <a:srgbClr val="000000"/>
                  </a:solidFill>
                  <a:latin typeface="Arial" charset="0"/>
                </a:rPr>
                <a:t>       </a:t>
              </a:r>
              <a:endParaRPr kumimoji="0" lang="en-US" alt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gray">
            <a:xfrm>
              <a:off x="3132" y="1611"/>
              <a:ext cx="1182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altLang="ru-RU" sz="1200" b="1" kern="0" dirty="0" smtClean="0">
                  <a:solidFill>
                    <a:srgbClr val="000000"/>
                  </a:solidFill>
                  <a:latin typeface="Arial" charset="0"/>
                </a:rPr>
                <a:t>ВЗ – 6,5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- погашення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 заборгованості по з/п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1,5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- щорічне деклар.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2,3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підвищ з/п та мін з/п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0,3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погашення боргу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2,5</a:t>
              </a:r>
              <a:endParaRPr kumimoji="0" lang="uk-UA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Text Box 35"/>
            <p:cNvSpPr txBox="1">
              <a:spLocks noChangeArrowheads="1"/>
            </p:cNvSpPr>
            <p:nvPr/>
          </p:nvSpPr>
          <p:spPr bwMode="gray">
            <a:xfrm>
              <a:off x="1589" y="2855"/>
              <a:ext cx="71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Інші</a:t>
              </a:r>
              <a:r>
                <a:rPr kumimoji="0" lang="uk-UA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– </a:t>
              </a:r>
              <a:r>
                <a:rPr lang="uk-UA" altLang="ru-RU" sz="1400" b="1" kern="0" dirty="0" smtClean="0">
                  <a:solidFill>
                    <a:srgbClr val="000000"/>
                  </a:solidFill>
                  <a:latin typeface="Arial" charset="0"/>
                </a:rPr>
                <a:t>10,6  </a:t>
              </a:r>
              <a:endParaRPr lang="en-US" altLang="ru-RU" sz="1400" b="1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gray">
            <a:xfrm>
              <a:off x="2993" y="2640"/>
              <a:ext cx="1282" cy="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altLang="ru-RU" sz="500" b="1" kern="0" dirty="0" smtClean="0">
                <a:solidFill>
                  <a:srgbClr val="0000FF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altLang="ru-RU" sz="1200" b="1" kern="0" dirty="0" smtClean="0">
                  <a:solidFill>
                    <a:srgbClr val="000000"/>
                  </a:solidFill>
                  <a:latin typeface="Arial" charset="0"/>
                </a:rPr>
                <a:t>ПДФО – 12,4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- погашення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 заборгованості по з/п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7,6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- щорічне декларування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3,5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підвищ з/п та мін з/п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0,4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погашення боргу 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0,8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endParaRPr kumimoji="0" lang="en-US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Text Box 37"/>
            <p:cNvSpPr txBox="1">
              <a:spLocks noChangeArrowheads="1"/>
            </p:cNvSpPr>
            <p:nvPr/>
          </p:nvSpPr>
          <p:spPr bwMode="gray">
            <a:xfrm>
              <a:off x="2290" y="3285"/>
              <a:ext cx="1023" cy="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uk-UA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Надра – </a:t>
              </a:r>
              <a:r>
                <a:rPr lang="uk-UA" altLang="ru-RU" sz="1400" b="1" kern="0" dirty="0" smtClean="0">
                  <a:solidFill>
                    <a:srgbClr val="000000"/>
                  </a:solidFill>
                  <a:latin typeface="Arial" charset="0"/>
                </a:rPr>
                <a:t>6,1</a:t>
              </a:r>
              <a:endParaRPr kumimoji="0" lang="uk-UA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ru-RU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погашення боргу </a:t>
              </a:r>
              <a:r>
                <a:rPr lang="uk-UA" altLang="ru-RU" sz="1100" b="1" kern="0" dirty="0">
                  <a:solidFill>
                    <a:srgbClr val="0000FF"/>
                  </a:solidFill>
                  <a:latin typeface="Arial" charset="0"/>
                </a:rPr>
                <a:t>– 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6,1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uk-UA" altLang="ru-RU" sz="1100" b="1" kern="0" dirty="0" smtClean="0">
                  <a:solidFill>
                    <a:srgbClr val="008000"/>
                  </a:solidFill>
                  <a:latin typeface="Arial" charset="0"/>
                </a:rPr>
                <a:t>по актам –</a:t>
              </a:r>
              <a:r>
                <a:rPr lang="uk-UA" altLang="ru-RU" sz="1100" b="1" kern="0" dirty="0" smtClean="0">
                  <a:solidFill>
                    <a:srgbClr val="0000FF"/>
                  </a:solidFill>
                  <a:latin typeface="Arial" charset="0"/>
                </a:rPr>
                <a:t> 0,002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altLang="ru-RU" sz="1000" b="1" kern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ru-RU" sz="1000" b="1" kern="0" dirty="0">
                <a:solidFill>
                  <a:srgbClr val="000000"/>
                </a:solidFill>
                <a:latin typeface="Arial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8" name="AutoShape 12"/>
          <p:cNvSpPr>
            <a:spLocks noChangeArrowheads="1"/>
          </p:cNvSpPr>
          <p:nvPr/>
        </p:nvSpPr>
        <p:spPr bwMode="gray">
          <a:xfrm>
            <a:off x="146124" y="799241"/>
            <a:ext cx="5744135" cy="5505866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33CCCC">
                  <a:gamma/>
                  <a:shade val="66667"/>
                  <a:invGamma/>
                  <a:alpha val="12000"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66667"/>
                  <a:invGamma/>
                  <a:alpha val="12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2" tIns="45718" rIns="91312" bIns="45718" anchor="ctr"/>
          <a:lstStyle/>
          <a:p>
            <a:endParaRPr lang="ru-RU" dirty="0"/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gray">
          <a:xfrm>
            <a:off x="1031992" y="1913760"/>
            <a:ext cx="3887338" cy="4001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2" tIns="45718" rIns="91312" bIns="45718">
            <a:spAutoFit/>
          </a:bodyPr>
          <a:lstStyle/>
          <a:p>
            <a:pPr algn="ctr"/>
            <a:r>
              <a:rPr lang="uk-UA" alt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000" b="1" dirty="0" smtClean="0">
                <a:solidFill>
                  <a:srgbClr val="0000FF"/>
                </a:solidFill>
              </a:rPr>
              <a:t>Додатково надійшло 1</a:t>
            </a:r>
            <a:r>
              <a:rPr lang="en-US" sz="2000" b="1" dirty="0" smtClean="0">
                <a:solidFill>
                  <a:srgbClr val="0000FF"/>
                </a:solidFill>
              </a:rPr>
              <a:t>43</a:t>
            </a:r>
            <a:r>
              <a:rPr lang="uk-UA" sz="2000" b="1" dirty="0" smtClean="0">
                <a:solidFill>
                  <a:srgbClr val="0000FF"/>
                </a:solidFill>
              </a:rPr>
              <a:t>,</a:t>
            </a:r>
            <a:r>
              <a:rPr lang="en-US" sz="2000" b="1" dirty="0" smtClean="0">
                <a:solidFill>
                  <a:srgbClr val="0000FF"/>
                </a:solidFill>
              </a:rPr>
              <a:t>3</a:t>
            </a:r>
            <a:r>
              <a:rPr lang="uk-UA" sz="2000" b="1" dirty="0" smtClean="0">
                <a:solidFill>
                  <a:srgbClr val="0000FF"/>
                </a:solidFill>
              </a:rPr>
              <a:t> млн:</a:t>
            </a:r>
            <a:endParaRPr lang="en-US" alt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66753" y="178095"/>
            <a:ext cx="7697972" cy="7232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uk-UA" alt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ДОДАТКОВІ  НАДХОДЖЕННЯ ДО ДЕРЖАВНОГО БЮДЖЕТУ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uk-UA" alt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РОЗРІЗІ ПОДАТКІВ  ЗА </a:t>
            </a:r>
            <a:r>
              <a:rPr lang="uk-UA" alt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РІК  </a:t>
            </a:r>
            <a:endParaRPr lang="ru-RU" alt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6573" y="2557894"/>
            <a:ext cx="4554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1600" b="1" dirty="0" smtClean="0">
                <a:solidFill>
                  <a:srgbClr val="009900"/>
                </a:solidFill>
              </a:rPr>
              <a:t>          по наданих деклараціях за минулі</a:t>
            </a:r>
          </a:p>
          <a:p>
            <a:pPr marL="284400" indent="-144000" algn="ctr">
              <a:buFontTx/>
              <a:buChar char="-"/>
            </a:pPr>
            <a:r>
              <a:rPr lang="ru-RU" sz="1600" b="1" dirty="0" smtClean="0"/>
              <a:t>  </a:t>
            </a:r>
            <a:r>
              <a:rPr lang="ru-RU" sz="1600" b="1" dirty="0" smtClean="0">
                <a:solidFill>
                  <a:srgbClr val="009900"/>
                </a:solidFill>
              </a:rPr>
              <a:t>періоди та уточнюючих розрахунків  –</a:t>
            </a:r>
            <a:r>
              <a:rPr lang="ru-RU" sz="1600" b="1" dirty="0" smtClean="0"/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42</a:t>
            </a:r>
            <a:r>
              <a:rPr lang="uk-UA" sz="1600" b="1" dirty="0" smtClean="0">
                <a:solidFill>
                  <a:srgbClr val="0000FF"/>
                </a:solidFill>
              </a:rPr>
              <a:t>,</a:t>
            </a:r>
            <a:r>
              <a:rPr lang="en-US" sz="1600" b="1" dirty="0" smtClean="0">
                <a:solidFill>
                  <a:srgbClr val="0000FF"/>
                </a:solidFill>
              </a:rPr>
              <a:t>0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algn="ctr">
              <a:buFontTx/>
              <a:buChar char="-"/>
            </a:pPr>
            <a:r>
              <a:rPr lang="ru-RU" sz="1600" b="1" dirty="0" smtClean="0">
                <a:solidFill>
                  <a:srgbClr val="009900"/>
                </a:solidFill>
              </a:rPr>
              <a:t>надходження з елект. рахунку –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18,8</a:t>
            </a:r>
          </a:p>
          <a:p>
            <a:pPr algn="ctr">
              <a:buFontTx/>
              <a:buChar char="-"/>
            </a:pPr>
            <a:r>
              <a:rPr lang="uk-UA" sz="1600" b="1" dirty="0" smtClean="0">
                <a:solidFill>
                  <a:srgbClr val="009900"/>
                </a:solidFill>
              </a:rPr>
              <a:t>     ануляція свідоцтва платника ПДВ </a:t>
            </a:r>
            <a:r>
              <a:rPr lang="ru-RU" sz="1600" b="1" dirty="0" smtClean="0">
                <a:solidFill>
                  <a:srgbClr val="009900"/>
                </a:solidFill>
              </a:rPr>
              <a:t>–</a:t>
            </a:r>
            <a:r>
              <a:rPr lang="uk-UA" sz="1600" b="1" dirty="0" smtClean="0">
                <a:solidFill>
                  <a:srgbClr val="009900"/>
                </a:solidFill>
              </a:rPr>
              <a:t> </a:t>
            </a:r>
            <a:r>
              <a:rPr lang="uk-UA" sz="1600" b="1" dirty="0" smtClean="0">
                <a:solidFill>
                  <a:srgbClr val="0000FF"/>
                </a:solidFill>
              </a:rPr>
              <a:t>2,5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solidFill>
                  <a:srgbClr val="009900"/>
                </a:solidFill>
              </a:rPr>
              <a:t> погашення податкового боргу – </a:t>
            </a:r>
            <a:r>
              <a:rPr lang="ru-RU" sz="1600" b="1" dirty="0" smtClean="0">
                <a:solidFill>
                  <a:srgbClr val="0000FF"/>
                </a:solidFill>
              </a:rPr>
              <a:t>51,0 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solidFill>
                  <a:srgbClr val="009900"/>
                </a:solidFill>
              </a:rPr>
              <a:t> погашення заборгованості по з/п –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9,1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solidFill>
                  <a:srgbClr val="009900"/>
                </a:solidFill>
              </a:rPr>
              <a:t>по актам перевірок – </a:t>
            </a:r>
            <a:r>
              <a:rPr lang="ru-RU" sz="1600" b="1" dirty="0" smtClean="0">
                <a:solidFill>
                  <a:srgbClr val="0000FF"/>
                </a:solidFill>
              </a:rPr>
              <a:t>13,5 </a:t>
            </a:r>
          </a:p>
          <a:p>
            <a:pPr marL="285750" indent="-285750" algn="ctr">
              <a:buFontTx/>
              <a:buChar char="-"/>
            </a:pPr>
            <a:r>
              <a:rPr lang="uk-UA" sz="1600" b="1" dirty="0" smtClean="0">
                <a:solidFill>
                  <a:srgbClr val="009900"/>
                </a:solidFill>
              </a:rPr>
              <a:t>щорічне декларування та робота по підвищ з/п та мін з/п</a:t>
            </a:r>
            <a:r>
              <a:rPr lang="ru-RU" sz="1600" b="1" dirty="0" smtClean="0">
                <a:solidFill>
                  <a:srgbClr val="009900"/>
                </a:solidFill>
              </a:rPr>
              <a:t> – </a:t>
            </a:r>
            <a:r>
              <a:rPr lang="uk-UA" sz="1600" b="1" dirty="0" smtClean="0">
                <a:solidFill>
                  <a:srgbClr val="0000FF"/>
                </a:solidFill>
              </a:rPr>
              <a:t>6,5</a:t>
            </a:r>
            <a:endParaRPr lang="ru-RU" sz="1600" b="1" dirty="0" smtClean="0">
              <a:solidFill>
                <a:srgbClr val="0000FF"/>
              </a:solidFill>
            </a:endParaRPr>
          </a:p>
        </p:txBody>
      </p:sp>
      <p:pic>
        <p:nvPicPr>
          <p:cNvPr id="27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4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6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683961" y="220625"/>
            <a:ext cx="6210300" cy="3968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386" tIns="45718" rIns="91386" bIns="45718" rtlCol="0" anchor="ctr">
            <a:normAutofit fontScale="97500"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 МІСЦЕВИХ </a:t>
            </a: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БЮДЖЕТІВ ЗА 202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РІК      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48196" y="4577579"/>
            <a:ext cx="1008112" cy="55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53" tIns="45977" rIns="91953" bIns="4597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047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факт</a:t>
            </a:r>
          </a:p>
          <a:p>
            <a:pPr marL="0" marR="0" lvl="0" indent="0" algn="ctr" defTabSz="1047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202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5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2" name="Группа 65"/>
          <p:cNvGrpSpPr/>
          <p:nvPr/>
        </p:nvGrpSpPr>
        <p:grpSpPr>
          <a:xfrm>
            <a:off x="425302" y="2966484"/>
            <a:ext cx="2549523" cy="1649775"/>
            <a:chOff x="627277" y="298553"/>
            <a:chExt cx="2473487" cy="5504899"/>
          </a:xfrm>
        </p:grpSpPr>
        <p:grpSp>
          <p:nvGrpSpPr>
            <p:cNvPr id="3" name="Группа 94"/>
            <p:cNvGrpSpPr/>
            <p:nvPr/>
          </p:nvGrpSpPr>
          <p:grpSpPr>
            <a:xfrm>
              <a:off x="627277" y="2535121"/>
              <a:ext cx="2473487" cy="3268331"/>
              <a:chOff x="1019423" y="2463279"/>
              <a:chExt cx="3855497" cy="3268331"/>
            </a:xfrm>
          </p:grpSpPr>
          <p:cxnSp>
            <p:nvCxnSpPr>
              <p:cNvPr id="51" name="Прямая соединительная линия 100"/>
              <p:cNvCxnSpPr/>
              <p:nvPr/>
            </p:nvCxnSpPr>
            <p:spPr>
              <a:xfrm flipV="1">
                <a:off x="1019423" y="5712353"/>
                <a:ext cx="3855497" cy="19257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Прямоугольник 101"/>
              <p:cNvSpPr/>
              <p:nvPr/>
            </p:nvSpPr>
            <p:spPr>
              <a:xfrm>
                <a:off x="1331640" y="2463279"/>
                <a:ext cx="1008001" cy="1647016"/>
              </a:xfrm>
              <a:prstGeom prst="rect">
                <a:avLst/>
              </a:prstGeom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1048280" rtl="0" eaLnBrk="1" fontAlgn="auto" latinLnBrk="0" hangingPunct="0">
                  <a:lnSpc>
                    <a:spcPct val="100000"/>
                  </a:lnSpc>
                  <a:spcBef>
                    <a:spcPts val="549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Tx/>
                  <a:buFontTx/>
                  <a:buNone/>
                  <a:tabLst/>
                  <a:defRPr/>
                </a:pPr>
                <a:endParaRPr kumimoji="0" lang="uk-UA" altLang="uk-U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e-Ukraine Head Bold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50" name="Прямоугольник 129"/>
            <p:cNvSpPr/>
            <p:nvPr/>
          </p:nvSpPr>
          <p:spPr>
            <a:xfrm>
              <a:off x="1601305" y="298553"/>
              <a:ext cx="631696" cy="54359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4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-Ukraine Head Bold"/>
                <a:ea typeface="+mn-ea"/>
                <a:cs typeface="+mn-cs"/>
              </a:endParaRPr>
            </a:p>
          </p:txBody>
        </p:sp>
      </p:grpSp>
      <p:sp>
        <p:nvSpPr>
          <p:cNvPr id="53" name="Прямоугольник 92"/>
          <p:cNvSpPr/>
          <p:nvPr/>
        </p:nvSpPr>
        <p:spPr>
          <a:xfrm>
            <a:off x="1372986" y="2952042"/>
            <a:ext cx="776305" cy="308296"/>
          </a:xfrm>
          <a:prstGeom prst="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91953" tIns="45977" rIns="91953" bIns="45977">
            <a:spAutoFit/>
          </a:bodyPr>
          <a:lstStyle/>
          <a:p>
            <a:pPr marL="0" marR="0" lvl="0" indent="0" algn="ctr" defTabSz="1048280" rtl="0" eaLnBrk="1" fontAlgn="auto" latinLnBrk="0" hangingPunct="0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uk-UA" alt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</a:t>
            </a:r>
            <a:r>
              <a:rPr lang="uk-UA" altLang="uk-UA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sym typeface="Calibri"/>
              </a:rPr>
              <a:t>4 758,6</a:t>
            </a:r>
            <a:endParaRPr kumimoji="0" lang="uk-UA" altLang="uk-UA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144226" y="4594357"/>
            <a:ext cx="864096" cy="55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53" tIns="45977" rIns="91953" bIns="4597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047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план</a:t>
            </a:r>
          </a:p>
          <a:p>
            <a:pPr marL="0" marR="0" lvl="0" indent="0" algn="ctr" defTabSz="1047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202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5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58" name="Прямоугольник 129"/>
          <p:cNvSpPr/>
          <p:nvPr/>
        </p:nvSpPr>
        <p:spPr>
          <a:xfrm>
            <a:off x="2223010" y="3147237"/>
            <a:ext cx="649379" cy="1424245"/>
          </a:xfrm>
          <a:prstGeom prst="rect">
            <a:avLst/>
          </a:prstGeom>
          <a:solidFill>
            <a:srgbClr val="23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44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19" y="2541182"/>
            <a:ext cx="640074" cy="205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54963" y="4602746"/>
            <a:ext cx="1008112" cy="55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53" tIns="45977" rIns="91953" bIns="4597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047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факт</a:t>
            </a:r>
          </a:p>
          <a:p>
            <a:pPr marL="0" marR="0" lvl="0" indent="0" algn="ctr" defTabSz="1047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202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4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64" name="Прямоугольник 92"/>
          <p:cNvSpPr/>
          <p:nvPr/>
        </p:nvSpPr>
        <p:spPr>
          <a:xfrm>
            <a:off x="458987" y="2524607"/>
            <a:ext cx="792089" cy="308296"/>
          </a:xfrm>
          <a:prstGeom prst="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91953" tIns="45977" rIns="91953" bIns="45977">
            <a:spAutoFit/>
          </a:bodyPr>
          <a:lstStyle/>
          <a:p>
            <a:pPr algn="ctr" defTabSz="1048280" hangingPunct="0">
              <a:spcBef>
                <a:spcPts val="549"/>
              </a:spcBef>
              <a:buClr>
                <a:prstClr val="white">
                  <a:lumMod val="50000"/>
                </a:prstClr>
              </a:buClr>
              <a:defRPr/>
            </a:pPr>
            <a:r>
              <a:rPr lang="uk-UA" altLang="uk-UA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sym typeface="Calibri"/>
              </a:rPr>
              <a:t>5 736,7</a:t>
            </a:r>
            <a:endParaRPr lang="uk-UA" altLang="uk-UA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sym typeface="Calibri"/>
            </a:endParaRPr>
          </a:p>
        </p:txBody>
      </p:sp>
      <p:sp>
        <p:nvSpPr>
          <p:cNvPr id="35" name="Прямоугольник 92"/>
          <p:cNvSpPr/>
          <p:nvPr/>
        </p:nvSpPr>
        <p:spPr>
          <a:xfrm>
            <a:off x="2158461" y="3174208"/>
            <a:ext cx="785481" cy="308296"/>
          </a:xfrm>
          <a:prstGeom prst="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91953" tIns="45977" rIns="91953" bIns="45977">
            <a:spAutoFit/>
          </a:bodyPr>
          <a:lstStyle/>
          <a:p>
            <a:pPr marL="0" marR="0" lvl="0" indent="0" algn="ctr" defTabSz="1048280" rtl="0" eaLnBrk="1" fontAlgn="auto" latinLnBrk="0" hangingPunct="0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lang="uk-UA" altLang="uk-UA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sym typeface="Calibri"/>
              </a:rPr>
              <a:t>4 406,2</a:t>
            </a:r>
            <a:endParaRPr lang="uk-UA" altLang="uk-UA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sym typeface="Calibri"/>
            </a:endParaRPr>
          </a:p>
        </p:txBody>
      </p:sp>
      <p:cxnSp>
        <p:nvCxnSpPr>
          <p:cNvPr id="44" name="Пряма зі стрілкою 43"/>
          <p:cNvCxnSpPr/>
          <p:nvPr/>
        </p:nvCxnSpPr>
        <p:spPr>
          <a:xfrm>
            <a:off x="882502" y="3912781"/>
            <a:ext cx="1679944" cy="2232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кутник 40"/>
          <p:cNvSpPr/>
          <p:nvPr/>
        </p:nvSpPr>
        <p:spPr>
          <a:xfrm>
            <a:off x="736255" y="4027441"/>
            <a:ext cx="1813043" cy="364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53" tIns="45977" rIns="91953" bIns="45977" rtlCol="0" anchor="ctr"/>
          <a:lstStyle>
            <a:defPPr>
              <a:defRPr lang="uk-UA"/>
            </a:defPPr>
            <a:lvl1pPr marL="0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41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uk-UA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100,1</a:t>
            </a:r>
            <a:r>
              <a:rPr lang="uk-UA" sz="1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%          </a:t>
            </a:r>
            <a:r>
              <a:rPr lang="en-US" sz="1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-4,3 </a:t>
            </a:r>
            <a:r>
              <a:rPr lang="uk-UA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  </a:t>
            </a:r>
            <a:r>
              <a:rPr 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1225829" y="2305533"/>
            <a:ext cx="1854806" cy="75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53" tIns="45977" rIns="91953" bIns="45977" rtlCol="0" anchor="ctr"/>
          <a:lstStyle>
            <a:defPPr>
              <a:defRPr lang="uk-UA"/>
            </a:defPPr>
            <a:lvl1pPr marL="0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10441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tabLst/>
              <a:defRPr/>
            </a:pPr>
            <a:r>
              <a:rPr 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92,6%</a:t>
            </a:r>
            <a:endParaRPr lang="uk-UA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lvl="0" indent="-171450" algn="ctr" defTabSz="10441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tabLst/>
              <a:defRPr/>
            </a:pPr>
            <a:r>
              <a:rPr lang="uk-UA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-352,4 млн         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Выгнутая вправо стрелка 29"/>
          <p:cNvSpPr/>
          <p:nvPr/>
        </p:nvSpPr>
        <p:spPr>
          <a:xfrm rot="16200000">
            <a:off x="1913862" y="1796900"/>
            <a:ext cx="542258" cy="1435396"/>
          </a:xfrm>
          <a:prstGeom prst="curvedLeftArrow">
            <a:avLst>
              <a:gd name="adj1" fmla="val 39106"/>
              <a:gd name="adj2" fmla="val 66588"/>
              <a:gd name="adj3" fmla="val 26015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53" tIns="45977" rIns="91953" bIns="45977" rtlCol="0" anchor="ctr"/>
          <a:lstStyle/>
          <a:p>
            <a:pPr marL="0" marR="0" lvl="0" indent="0" algn="ctr" defTabSz="1044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xmlns="" id="{CB8319AA-678F-4DA8-9F4B-346D4CB5E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077112"/>
              </p:ext>
            </p:extLst>
          </p:nvPr>
        </p:nvGraphicFramePr>
        <p:xfrm>
          <a:off x="3307390" y="1318436"/>
          <a:ext cx="8498511" cy="50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8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9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36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2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82710">
                <a:tc rowSpan="3">
                  <a:txBody>
                    <a:bodyPr/>
                    <a:lstStyle/>
                    <a:p>
                      <a:pPr algn="ctr"/>
                      <a:r>
                        <a:rPr lang="uk-UA" sz="1100" baseline="0" dirty="0">
                          <a:solidFill>
                            <a:schemeClr val="tx1"/>
                          </a:solidFill>
                        </a:rPr>
                        <a:t>Податок</a:t>
                      </a:r>
                      <a:endParaRPr lang="ru-RU" sz="1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100" baseline="0" dirty="0">
                          <a:solidFill>
                            <a:schemeClr val="tx1"/>
                          </a:solidFill>
                        </a:rPr>
                        <a:t>Факт  </a:t>
                      </a:r>
                    </a:p>
                    <a:p>
                      <a:pPr algn="ctr"/>
                      <a:r>
                        <a:rPr lang="uk-UA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100" baseline="0" dirty="0" smtClean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uk-UA" sz="1100" baseline="0" dirty="0">
                          <a:solidFill>
                            <a:schemeClr val="tx1"/>
                          </a:solidFill>
                        </a:rPr>
                        <a:t>року</a:t>
                      </a:r>
                      <a:endParaRPr lang="ru-RU" sz="1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100" baseline="0" dirty="0">
                          <a:solidFill>
                            <a:schemeClr val="tx1"/>
                          </a:solidFill>
                        </a:rPr>
                        <a:t>Показник доходів</a:t>
                      </a:r>
                      <a:endParaRPr lang="ru-RU" sz="1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 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 </a:t>
                      </a:r>
                      <a:r>
                        <a:rPr lang="uk-UA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року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1100" baseline="0" dirty="0">
                          <a:solidFill>
                            <a:schemeClr val="tx1"/>
                          </a:solidFill>
                        </a:rPr>
                        <a:t>Відхилення  надходжень</a:t>
                      </a:r>
                      <a:endParaRPr lang="ru-RU" sz="1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334">
                <a:tc vMerge="1">
                  <a:txBody>
                    <a:bodyPr/>
                    <a:lstStyle/>
                    <a:p>
                      <a:endParaRPr lang="ru-RU" sz="10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 b="1" baseline="0" dirty="0">
                          <a:solidFill>
                            <a:schemeClr val="tx1"/>
                          </a:solidFill>
                        </a:rPr>
                        <a:t>від показника доходів </a:t>
                      </a:r>
                      <a:endParaRPr lang="ru-RU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 b="1" baseline="0" dirty="0">
                          <a:solidFill>
                            <a:schemeClr val="tx1"/>
                          </a:solidFill>
                        </a:rPr>
                        <a:t>від  факту 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uk-UA" sz="1100" b="1" baseline="0" dirty="0">
                          <a:solidFill>
                            <a:schemeClr val="tx1"/>
                          </a:solidFill>
                        </a:rPr>
                        <a:t>року</a:t>
                      </a:r>
                      <a:endParaRPr lang="ru-RU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832">
                <a:tc vMerge="1">
                  <a:txBody>
                    <a:bodyPr/>
                    <a:lstStyle/>
                    <a:p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1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105">
                <a:tc>
                  <a:txBody>
                    <a:bodyPr/>
                    <a:lstStyle/>
                    <a:p>
                      <a:r>
                        <a:rPr lang="uk-UA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5 </a:t>
                      </a:r>
                      <a:r>
                        <a:rPr lang="en-US" sz="1200" b="1" i="0" u="none" strike="noStrike" dirty="0" smtClean="0">
                          <a:latin typeface="Times New Roman Cyr"/>
                        </a:rPr>
                        <a:t>736</a:t>
                      </a:r>
                      <a:r>
                        <a:rPr lang="uk-UA" sz="1200" b="1" i="0" u="none" strike="noStrike" dirty="0" smtClean="0">
                          <a:latin typeface="Times New Roman Cyr"/>
                        </a:rPr>
                        <a:t>,7</a:t>
                      </a:r>
                      <a:r>
                        <a:rPr lang="ru-RU" sz="1200" b="1" i="0" u="none" strike="noStrike" dirty="0" smtClean="0">
                          <a:latin typeface="Times New Roman Cyr"/>
                        </a:rPr>
                        <a:t> 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4</a:t>
                      </a:r>
                      <a:r>
                        <a:rPr lang="ru-RU" sz="1200" b="1" i="0" u="none" strike="noStrike" baseline="0" dirty="0" smtClean="0">
                          <a:latin typeface="Times New Roman Cyr"/>
                        </a:rPr>
                        <a:t> 758,6</a:t>
                      </a:r>
                      <a:r>
                        <a:rPr lang="ru-RU" sz="1200" b="1" i="0" u="none" strike="noStrike" dirty="0" smtClean="0">
                          <a:latin typeface="Times New Roman Cyr"/>
                        </a:rPr>
                        <a:t> 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4 406,2 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-352,4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92,6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-1 330,5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76,8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ПДФО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4 293,1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3 840,8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3 359,8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-481,0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87,5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-933,3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78,3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Єдиний податок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798,6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614,4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704,2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89,8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114,6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-94,4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88,2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 Cyr"/>
                        </a:rPr>
                        <a:t>Земля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380,1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158,6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175,3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16,7 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110,6 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-204,8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46,1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Надра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92,4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80,5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38,5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-42,0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47,9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-53,8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41,7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Екологічний податок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51,6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6,6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15,2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8,5 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228,4 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-36,4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29,4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9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Податок на </a:t>
                      </a:r>
                      <a:r>
                        <a:rPr lang="ru-RU" sz="1200" b="0" i="0" u="none" strike="noStrike" dirty="0" smtClean="0">
                          <a:latin typeface="Times New Roman Cyr"/>
                        </a:rPr>
                        <a:t>прибуток 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46,4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18,5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56,3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37,8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305,1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9,9 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121,3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69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Податок на </a:t>
                      </a:r>
                      <a:r>
                        <a:rPr lang="ru-RU" sz="1200" b="0" i="0" u="none" strike="noStrike" dirty="0" smtClean="0">
                          <a:latin typeface="Times New Roman Cyr"/>
                        </a:rPr>
                        <a:t>нерухомість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56,5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30,6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37,6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7,1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123,1 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-18,9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66,6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69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Плата </a:t>
                      </a:r>
                      <a:r>
                        <a:rPr lang="ru-RU" sz="1200" b="0" i="0" u="none" strike="noStrike" dirty="0">
                          <a:latin typeface="Times New Roman Cyr"/>
                        </a:rPr>
                        <a:t>за </a:t>
                      </a:r>
                      <a:r>
                        <a:rPr lang="ru-RU" sz="1200" b="0" i="0" u="none" strike="noStrike" dirty="0" smtClean="0">
                          <a:latin typeface="Times New Roman Cyr"/>
                        </a:rPr>
                        <a:t>воду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4,0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2,2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3,4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1,2 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153,1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-0,6 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85,2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69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 Cyr"/>
                        </a:rPr>
                        <a:t>Акцизний податок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0,1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3,4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3,3 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6 678,6 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2,7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8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527,9 </a:t>
                      </a:r>
                      <a:endParaRPr lang="ru-RU" sz="1200" b="1" i="0" u="none" strike="noStrike" kern="1200" dirty="0">
                        <a:solidFill>
                          <a:srgbClr val="008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1038187" y="914398"/>
            <a:ext cx="877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 грн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кутник 46"/>
          <p:cNvSpPr/>
          <p:nvPr/>
        </p:nvSpPr>
        <p:spPr>
          <a:xfrm rot="486089">
            <a:off x="857233" y="3425495"/>
            <a:ext cx="1854806" cy="75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53" tIns="45977" rIns="91953" bIns="45977" rtlCol="0" anchor="ctr"/>
          <a:lstStyle>
            <a:defPPr>
              <a:defRPr lang="uk-UA"/>
            </a:defPPr>
            <a:lvl1pPr marL="0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10441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tabLst/>
              <a:defRPr/>
            </a:pPr>
            <a:r>
              <a:rPr 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76,8%</a:t>
            </a:r>
            <a:endParaRPr lang="uk-UA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lvl="0" indent="-171450" algn="ctr" defTabSz="10441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tabLst/>
              <a:defRPr/>
            </a:pPr>
            <a:r>
              <a:rPr lang="uk-UA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-1 330,5 млн         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5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42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63555" y="318978"/>
            <a:ext cx="7218399" cy="677108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</a:rPr>
              <a:t>   </a:t>
            </a: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ПОДАТКІВ, ЩО СПЛАЧЕНІ ДО МІСЦЕВИХ БЮДЖЕТІВ  ПО ДОНЕЦЬКІЙ ОБЛАСТІ В 202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РОЦІ</a:t>
            </a:r>
            <a:endParaRPr lang="uk-UA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079609474"/>
              </p:ext>
            </p:extLst>
          </p:nvPr>
        </p:nvGraphicFramePr>
        <p:xfrm>
          <a:off x="551830" y="1244009"/>
          <a:ext cx="10810875" cy="538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8809" y="3998544"/>
            <a:ext cx="1585690" cy="58477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clip" wrap="none" rtlCol="0" anchor="ctr">
            <a:spAutoFit/>
          </a:bodyPr>
          <a:lstStyle/>
          <a:p>
            <a:pPr indent="269875"/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3%</a:t>
            </a: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6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3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98378" y="1010204"/>
            <a:ext cx="39628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ПДФО –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96,7% (-117,1 млн)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976" y="1765005"/>
            <a:ext cx="1164265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 Тимчасова окупація окремих територіях та активні бойові дії на території Донецької області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втрати по ПДФО  –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1 278 млн (д/б – 268,4 млн)</a:t>
            </a:r>
            <a:r>
              <a:rPr lang="uk-UA" sz="1400" dirty="0" smtClean="0"/>
              <a:t>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ПДВ </a:t>
            </a:r>
            <a:r>
              <a:rPr lang="uk-UA" sz="1400" dirty="0" smtClean="0"/>
              <a:t>–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402,9 млн</a:t>
            </a:r>
            <a:r>
              <a:rPr lang="uk-UA" sz="1400" dirty="0" smtClean="0"/>
              <a:t>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плати за надра  – 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213,5 млн (д/б – 149,5 млн)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у т.ч. найбільші по: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ПДВ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 СТОВ АФ «Дружба» – 42,6 млн, ТОВ «Шахта «Свято-Покровська №3» – 32,3 млн , ТОВ «Рослинна гармонія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» - 21,4 млн, </a:t>
            </a:r>
          </a:p>
          <a:p>
            <a:pPr>
              <a:spcAft>
                <a:spcPts val="400"/>
              </a:spcAft>
            </a:pP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ПРАТ «ШБМУ №1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» - 13,7 млн,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ТОВ «АФ «Світанок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» - 12,6 млн,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ТОВ «СІМЗ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» - 12,3 млн </a:t>
            </a: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надра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: ПРАТ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ШУ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Покровське» - 155,9 млн (д/б – 103,1 млн ), ТОВ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Краснолиманське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 - 24 млн (д/б – 16,8 млн), </a:t>
            </a:r>
          </a:p>
          <a:p>
            <a:pPr>
              <a:spcAft>
                <a:spcPts val="400"/>
              </a:spcAf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ПРАТ «Глини Донбасу» - 13,9 млн (д/б – 9,7 млн), ТДВ «Шахта «Білозерська» – 3,7 млн (д/б – 2,6 млн)</a:t>
            </a:r>
            <a:endParaRPr lang="uk-UA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ПДФО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: ПРАТ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ШУ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Покровське» -  391,7 млн (д/б – 82,3 млн ),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Донецька залізниця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–  71,3 млн (д/б – 15,0 млн),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ПРАТ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АПК-Інвест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–  65,9 млн (д/б – 13,8 млн), ТОВ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Шахтобудівельна компанія» –  59,9 млн (д/б – 12,6 млн), </a:t>
            </a: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i="1" dirty="0" err="1" smtClean="0">
                <a:latin typeface="Times New Roman" pitchFamily="18" charset="0"/>
                <a:cs typeface="Times New Roman" pitchFamily="18" charset="0"/>
              </a:rPr>
              <a:t>ПРАТ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Метінвест ПВ» - 57,1 млн (д/б – 12 млн) </a:t>
            </a:r>
          </a:p>
          <a:p>
            <a:endParaRPr lang="uk-UA" sz="5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 Знаходження підприємств в зонах можливих бойових дій, що призводить до зниження обсягів господарської діяльності та скороченню чисельності працівників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втрати ПДВ </a:t>
            </a: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201,2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млн, ПДФО –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207,3 млн (д/б – 43,5 млн)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надра –</a:t>
            </a:r>
            <a:r>
              <a:rPr lang="uk-UA" sz="1400" dirty="0" smtClean="0"/>
              <a:t>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0,1 млн (д/б – 0,07 млн)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т.ч. найбільші по:</a:t>
            </a:r>
          </a:p>
          <a:p>
            <a:pPr lvl="0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ПДВ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 АТ «Жовтнева ЦЗФ» – 18,3 млн; ТОВ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Еко.Ойл» - 18,1 млн; ТОВ «ТВК Солар» - 8,4 млн; ТОВ «Олександрівка-Агро» -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,4 млн;</a:t>
            </a:r>
          </a:p>
          <a:p>
            <a:pPr lvl="0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 ПДФО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: ОКП «ДТКЕ» – 46,2 млн (д/б – 9,7 млн);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ТУ ДСА України в Донецькій області – 22,1 млн  (д/б – 4,7 млн)</a:t>
            </a:r>
          </a:p>
          <a:p>
            <a:pPr lvl="0"/>
            <a:endParaRPr lang="uk-UA" sz="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 Несплата нарахованих сум підприємствами – боржниками,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трати ПДВ – понад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млн, плата за надра –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213,5 млн грн (д/б – 149,5 млн грн) </a:t>
            </a: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ПДВ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КП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Компанія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Вода Донбасу» - 25,2 млн ,</a:t>
            </a:r>
            <a:r>
              <a:rPr lang="uk-UA" sz="1400" i="1" dirty="0" smtClean="0"/>
              <a:t>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ДП «Мирноградвугілля» - 3,8 млн, ПАТ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Шахта імені О.Ф. Засядька» - 3,3 млн</a:t>
            </a:r>
          </a:p>
          <a:p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 надра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: ДП «Добропіллявугілля-видобуток» - 20,6 млн (д/б – 14,4 млн)</a:t>
            </a:r>
          </a:p>
          <a:p>
            <a:pPr lvl="0"/>
            <a:endParaRPr lang="uk-UA" sz="5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 Міграція СГ до інших регіонів країни</a:t>
            </a:r>
            <a:r>
              <a:rPr lang="uk-UA" sz="1400" dirty="0" smtClean="0"/>
              <a:t>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втрати ПДФО –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83,0 млн (д/б – 17,4 млн),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т.ч. найбільші по:</a:t>
            </a:r>
          </a:p>
          <a:p>
            <a:pPr lvl="0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В/Ч А4741 – 54,1 млн (д/б – 11,4 млн), В/Ч А4076 – 22,5 млн  (д/б – 4,7 млн)</a:t>
            </a:r>
          </a:p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Ліквідація, закриття, припинення підприємств,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втрати по ПДФО –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113,5 млн (д/б – 51,1 млн),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ПДВ – </a:t>
            </a:r>
            <a:r>
              <a:rPr lang="uk-UA" sz="1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14,7 млн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983" y="975424"/>
            <a:ext cx="334575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ПДВ –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98,4% (-17,5 млн)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00658" y="670517"/>
            <a:ext cx="885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млн грн 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xmlns="" id="{23A5B245-ABA4-4AF0-92EF-2A305BA1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032" y="318978"/>
            <a:ext cx="6455070" cy="64633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НЕВИКОНАННЯ ПОКАЗНИКІВ ДОХОДІВ ЗАГАЛЬНОГО ФОНДУ ДЕРЖБЮДЖЕТУ ЗА 2025 РІК</a:t>
            </a:r>
            <a:endParaRPr lang="uk-UA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4160" y="968114"/>
            <a:ext cx="334575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НАДРА –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48,6% (-95 млн)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2300" y="1349950"/>
            <a:ext cx="6002965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Фактори, які впливають на рівень надходжень 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803220" y="134257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7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IMG_5295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78" y="2551814"/>
            <a:ext cx="2093949" cy="1203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G_52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98" y="3831343"/>
            <a:ext cx="2200271" cy="124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IMG_52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9" y="3838354"/>
            <a:ext cx="2260748" cy="1180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25360" y="2626577"/>
            <a:ext cx="332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ПЕРЕРОБНА</a:t>
            </a:r>
            <a:r>
              <a:rPr lang="uk-UA" sz="1400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 </a:t>
            </a:r>
            <a:r>
              <a:rPr lang="uk-UA" sz="1300" b="1" dirty="0" smtClean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ПРОМИСЛОВІСТЬ</a:t>
            </a:r>
            <a:endParaRPr lang="uk-UA" sz="1300" b="1" dirty="0">
              <a:gradFill flip="none" rotWithShape="1">
                <a:gsLst>
                  <a:gs pos="0">
                    <a:srgbClr val="008080">
                      <a:shade val="30000"/>
                      <a:satMod val="115000"/>
                    </a:srgbClr>
                  </a:gs>
                  <a:gs pos="50000">
                    <a:srgbClr val="008080">
                      <a:shade val="67500"/>
                      <a:satMod val="115000"/>
                    </a:srgbClr>
                  </a:gs>
                  <a:gs pos="100000">
                    <a:srgbClr val="00808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Book Antiqua" panose="02040602050305030304" pitchFamily="18" charset="0"/>
            </a:endParaRPr>
          </a:p>
          <a:p>
            <a:pPr algn="ctr"/>
            <a:r>
              <a:rPr lang="uk-UA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665,4  / 624,6</a:t>
            </a:r>
          </a:p>
          <a:p>
            <a:pPr algn="ctr"/>
            <a:r>
              <a:rPr lang="uk-UA" sz="16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  <a:r>
              <a:rPr lang="uk-UA" sz="14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3,6% </a:t>
            </a:r>
            <a:r>
              <a:rPr lang="uk-UA" sz="14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проти </a:t>
            </a:r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3,3)  </a:t>
            </a:r>
            <a:endParaRPr lang="ru-RU" sz="1400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3279" y="4001041"/>
            <a:ext cx="26393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СІЛЬСКЕ </a:t>
            </a:r>
            <a:r>
              <a:rPr lang="uk-UA" sz="1300" b="1" dirty="0" smtClean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ГОСПОДАРСТВО</a:t>
            </a:r>
            <a:br>
              <a:rPr lang="uk-UA" sz="1300" b="1" dirty="0" smtClean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</a:br>
            <a:r>
              <a:rPr lang="uk-UA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485,3  /  761,9  </a:t>
            </a:r>
          </a:p>
          <a:p>
            <a:pPr algn="ctr"/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(2,7% </a:t>
            </a:r>
            <a:r>
              <a:rPr lang="uk-UA" sz="14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проти </a:t>
            </a:r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4,0%) </a:t>
            </a:r>
            <a:endParaRPr lang="ru-RU" sz="1400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7701" y="1518991"/>
            <a:ext cx="3924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 </a:t>
            </a:r>
            <a:r>
              <a:rPr lang="uk-UA" sz="13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ЗДОРОВ</a:t>
            </a:r>
            <a:r>
              <a:rPr lang="en-US" sz="13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’</a:t>
            </a:r>
            <a:r>
              <a:rPr lang="uk-UA" sz="13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Я, ПРОФЕСІЙНА</a:t>
            </a:r>
            <a:r>
              <a:rPr lang="uk-UA" sz="14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,  </a:t>
            </a:r>
            <a:r>
              <a:rPr lang="uk-UA" sz="13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НАУКОВА</a:t>
            </a:r>
            <a:r>
              <a:rPr lang="uk-UA" sz="14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 </a:t>
            </a:r>
            <a:r>
              <a:rPr lang="uk-UA" sz="14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/>
            </a:r>
            <a:br>
              <a:rPr lang="uk-UA" sz="14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</a:br>
            <a:r>
              <a:rPr lang="uk-UA" sz="16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1 029,9 /1 157,2</a:t>
            </a:r>
            <a:endParaRPr lang="uk-UA" b="1" dirty="0" smtClean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  <a:p>
            <a:pPr algn="ctr"/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(5,6% </a:t>
            </a:r>
            <a:r>
              <a:rPr lang="uk-UA" sz="14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проти </a:t>
            </a:r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6,1%)  </a:t>
            </a:r>
            <a:endParaRPr lang="ru-RU" sz="1400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80213" y="3974806"/>
            <a:ext cx="28204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ТОРГІВЛЯ</a:t>
            </a:r>
          </a:p>
          <a:p>
            <a:pPr algn="ctr"/>
            <a:r>
              <a:rPr lang="uk-UA" sz="1600" b="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  <a:r>
              <a:rPr lang="uk-UA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457,4  </a:t>
            </a:r>
            <a:r>
              <a:rPr lang="uk-UA" b="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/ </a:t>
            </a:r>
            <a:r>
              <a:rPr lang="uk-UA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476,0  </a:t>
            </a:r>
          </a:p>
          <a:p>
            <a:pPr algn="ctr"/>
            <a:r>
              <a:rPr lang="uk-UA" sz="1400" i="1" dirty="0" smtClean="0">
                <a:solidFill>
                  <a:srgbClr val="006699"/>
                </a:solidFill>
                <a:latin typeface="Book Antiqua" panose="02040602050305030304" pitchFamily="18" charset="0"/>
              </a:rPr>
              <a:t>(2,5% </a:t>
            </a:r>
            <a:r>
              <a:rPr lang="uk-UA" sz="1400" i="1" dirty="0">
                <a:solidFill>
                  <a:srgbClr val="006699"/>
                </a:solidFill>
                <a:latin typeface="Book Antiqua" panose="02040602050305030304" pitchFamily="18" charset="0"/>
              </a:rPr>
              <a:t>проти </a:t>
            </a:r>
            <a:r>
              <a:rPr lang="uk-UA" sz="1400" i="1" dirty="0" smtClean="0">
                <a:solidFill>
                  <a:srgbClr val="006699"/>
                </a:solidFill>
                <a:latin typeface="Book Antiqua" panose="02040602050305030304" pitchFamily="18" charset="0"/>
              </a:rPr>
              <a:t>2,5%) </a:t>
            </a:r>
            <a:endParaRPr lang="ru-RU" sz="1400" i="1" dirty="0">
              <a:solidFill>
                <a:srgbClr val="006699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2543" y="5311649"/>
            <a:ext cx="21667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ТРАНСПОРТ</a:t>
            </a:r>
          </a:p>
          <a:p>
            <a:pPr algn="ctr"/>
            <a:r>
              <a:rPr lang="uk-UA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391,0  /  495,6  </a:t>
            </a:r>
          </a:p>
          <a:p>
            <a:pPr algn="ctr"/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(2,1% </a:t>
            </a:r>
            <a:r>
              <a:rPr lang="uk-UA" sz="14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проти </a:t>
            </a:r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2,6%)  </a:t>
            </a:r>
            <a:endParaRPr lang="ru-RU" sz="1400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0974" y="1472322"/>
            <a:ext cx="419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00" b="1" dirty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ДЕРЖАВНЕ УПРАВЛІННЯ, ОБОРОНА</a:t>
            </a:r>
          </a:p>
          <a:p>
            <a:pPr algn="ctr"/>
            <a:r>
              <a:rPr lang="uk-UA" sz="1800" b="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  <a:r>
              <a:rPr lang="uk-UA" sz="1400" b="1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2025</a:t>
            </a:r>
            <a:r>
              <a:rPr lang="uk-UA" sz="1800" b="1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–</a:t>
            </a:r>
            <a:r>
              <a:rPr lang="uk-UA" sz="16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11 944,0/ </a:t>
            </a:r>
            <a:r>
              <a:rPr lang="uk-UA" sz="1400" b="1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2024</a:t>
            </a:r>
            <a:r>
              <a:rPr lang="uk-UA" sz="1600" b="1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-</a:t>
            </a:r>
            <a:r>
              <a:rPr lang="uk-UA" sz="16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  <a:r>
              <a:rPr lang="uk-UA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10 287,8 </a:t>
            </a:r>
          </a:p>
          <a:p>
            <a:pPr algn="ctr"/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uk-UA" sz="14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пит. вага – </a:t>
            </a:r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65,3</a:t>
            </a:r>
            <a:r>
              <a:rPr lang="uk-UA" sz="12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 </a:t>
            </a:r>
            <a:r>
              <a:rPr lang="uk-UA" sz="14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проти </a:t>
            </a:r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54,1%)</a:t>
            </a:r>
            <a:endParaRPr lang="uk-UA" sz="1400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4656" y="919666"/>
            <a:ext cx="6633728" cy="374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>
                <a:solidFill>
                  <a:schemeClr val="tx1"/>
                </a:solidFill>
                <a:latin typeface="Book Antiqua" pitchFamily="18" charset="0"/>
              </a:rPr>
              <a:t>Загальний збір до зведеного бюджету складає  </a:t>
            </a:r>
            <a:r>
              <a:rPr lang="uk-UA" sz="1800" b="1" dirty="0" smtClean="0">
                <a:solidFill>
                  <a:schemeClr val="tx1"/>
                </a:solidFill>
                <a:latin typeface="Book Antiqua" pitchFamily="18" charset="0"/>
              </a:rPr>
              <a:t>18 282,7  </a:t>
            </a:r>
            <a:endParaRPr lang="ru-RU" sz="1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7449" y="2694552"/>
            <a:ext cx="2685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00" b="1" dirty="0" smtClean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ДОБУВНА ПРОМИСЛОВІСТЬ </a:t>
            </a:r>
            <a:endParaRPr lang="uk-UA" sz="1300" b="1" dirty="0">
              <a:gradFill flip="none" rotWithShape="1">
                <a:gsLst>
                  <a:gs pos="0">
                    <a:srgbClr val="008080">
                      <a:shade val="30000"/>
                      <a:satMod val="115000"/>
                    </a:srgbClr>
                  </a:gs>
                  <a:gs pos="50000">
                    <a:srgbClr val="008080">
                      <a:shade val="67500"/>
                      <a:satMod val="115000"/>
                    </a:srgbClr>
                  </a:gs>
                  <a:gs pos="100000">
                    <a:srgbClr val="00808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Book Antiqua" panose="02040602050305030304" pitchFamily="18" charset="0"/>
            </a:endParaRPr>
          </a:p>
          <a:p>
            <a:pPr algn="ctr"/>
            <a:r>
              <a:rPr lang="uk-UA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840,4/ 1 </a:t>
            </a:r>
            <a:r>
              <a:rPr lang="en-US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7</a:t>
            </a:r>
            <a:r>
              <a:rPr lang="uk-UA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97,1  </a:t>
            </a:r>
          </a:p>
          <a:p>
            <a:pPr algn="ctr"/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(4,6% </a:t>
            </a:r>
            <a:r>
              <a:rPr lang="uk-UA" sz="14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проти </a:t>
            </a:r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9,5%) </a:t>
            </a:r>
            <a:endParaRPr lang="ru-RU" sz="1400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Картинки по запросу картинки вугільна галуз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056" y="2532323"/>
            <a:ext cx="2160000" cy="12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915524" y="5192872"/>
            <a:ext cx="22764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00" b="1" dirty="0" smtClean="0">
                <a:gradFill flip="none" rotWithShape="1">
                  <a:gsLst>
                    <a:gs pos="0">
                      <a:srgbClr val="008080">
                        <a:shade val="30000"/>
                        <a:satMod val="115000"/>
                      </a:srgbClr>
                    </a:gs>
                    <a:gs pos="50000">
                      <a:srgbClr val="008080">
                        <a:shade val="67500"/>
                        <a:satMod val="115000"/>
                      </a:srgbClr>
                    </a:gs>
                    <a:gs pos="100000">
                      <a:srgbClr val="00808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 Antiqua" panose="02040602050305030304" pitchFamily="18" charset="0"/>
              </a:rPr>
              <a:t>БУДІВНИЦТВО</a:t>
            </a:r>
            <a:endParaRPr lang="uk-UA" sz="1300" b="1" dirty="0">
              <a:gradFill flip="none" rotWithShape="1">
                <a:gsLst>
                  <a:gs pos="0">
                    <a:srgbClr val="008080">
                      <a:shade val="30000"/>
                      <a:satMod val="115000"/>
                    </a:srgbClr>
                  </a:gs>
                  <a:gs pos="50000">
                    <a:srgbClr val="008080">
                      <a:shade val="67500"/>
                      <a:satMod val="115000"/>
                    </a:srgbClr>
                  </a:gs>
                  <a:gs pos="100000">
                    <a:srgbClr val="00808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Book Antiqua" panose="02040602050305030304" pitchFamily="18" charset="0"/>
            </a:endParaRPr>
          </a:p>
          <a:p>
            <a:pPr algn="ctr"/>
            <a:r>
              <a:rPr lang="uk-UA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286,3  </a:t>
            </a:r>
            <a:r>
              <a:rPr lang="uk-UA" b="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/ </a:t>
            </a:r>
            <a:r>
              <a:rPr lang="uk-UA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295,7 </a:t>
            </a:r>
          </a:p>
          <a:p>
            <a:pPr algn="ctr"/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(1,6% </a:t>
            </a:r>
            <a:r>
              <a:rPr lang="uk-UA" sz="14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проти </a:t>
            </a:r>
            <a:r>
              <a:rPr lang="uk-UA" sz="1400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1,6%)  </a:t>
            </a:r>
            <a:endParaRPr lang="ru-RU" sz="1400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3500" y="1394825"/>
            <a:ext cx="2049264" cy="112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Pin on УКРАЇ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653" y="1344736"/>
            <a:ext cx="2077818" cy="1153915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94" y="5106761"/>
            <a:ext cx="2259033" cy="121960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823154" y="1041991"/>
            <a:ext cx="1190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млн грн</a:t>
            </a:r>
            <a:endParaRPr lang="uk-UA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428999" y="0"/>
            <a:ext cx="6416749" cy="900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 defTabSz="913901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Питома вага надходжень по галузям </a:t>
            </a:r>
          </a:p>
          <a:p>
            <a:pPr algn="ctr" defTabSz="913901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зборі до зведеного бюджету за 2025 рік</a:t>
            </a:r>
          </a:p>
          <a:p>
            <a:pPr algn="ctr" defTabSz="913901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 Донецькій області</a:t>
            </a:r>
            <a:endParaRPr lang="uk-UA" altLang="zh-CN" b="1" cap="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1973" y="5071730"/>
            <a:ext cx="2293776" cy="116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O:\depart\2700\Швачка\!!! 2021\ВСЕ СЛАЙДЫ 2021\!!! НОВЫЙ ШАБЛОН\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7475" y="153988"/>
            <a:ext cx="3255005" cy="4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9824485" y="15552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Додаток  8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до Звіту про виконання плану роботи Головного управління ДПС </a:t>
            </a:r>
          </a:p>
          <a:p>
            <a:r>
              <a:rPr lang="uk-UA" sz="1000" i="1" dirty="0" smtClean="0">
                <a:latin typeface="Calibri" pitchFamily="34" charset="0"/>
                <a:cs typeface="Calibri" pitchFamily="34" charset="0"/>
              </a:rPr>
              <a:t>у Донецькій області на 2025 рік</a:t>
            </a:r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249591"/>
      </p:ext>
    </p:extLst>
  </p:cSld>
  <p:clrMapOvr>
    <a:masterClrMapping/>
  </p:clrMapOvr>
</p:sld>
</file>

<file path=ppt/theme/theme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0062AC"/>
        </a:solidFill>
        <a:ln>
          <a:solidFill>
            <a:srgbClr val="008080"/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</a:spPr>
      <a:bodyPr wrap="square" rtlCol="0" anchor="ctr">
        <a:spAutoFit/>
      </a:bodyPr>
      <a:lstStyle>
        <a:defPPr indent="269875">
          <a:defRPr sz="2000" b="1" dirty="0" smtClean="0"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26982</TotalTime>
  <Words>2338</Words>
  <Application>Microsoft Office PowerPoint</Application>
  <PresentationFormat>Произвольный</PresentationFormat>
  <Paragraphs>598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9_Тема Office</vt:lpstr>
      <vt:lpstr>Слайд 1</vt:lpstr>
      <vt:lpstr>Слайд 2</vt:lpstr>
      <vt:lpstr>ВИКОНАННЯ ПОКАЗНИКІВ ДОХОДІВ  ЗАГАЛЬНОГО ФОНДУ ДЕРЖБЮДЖЕТУ </vt:lpstr>
      <vt:lpstr>Слайд 4</vt:lpstr>
      <vt:lpstr>Слайд 5</vt:lpstr>
      <vt:lpstr>Слайд 6</vt:lpstr>
      <vt:lpstr>Слайд 7</vt:lpstr>
      <vt:lpstr>НЕВИКОНАННЯ ПОКАЗНИКІВ ДОХОДІВ ЗАГАЛЬНОГО ФОНДУ ДЕРЖБЮДЖЕТУ ЗА 2025 РІК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            ОСНОВНІ РЕЗУЛЬТАТИ РОБОТИ ВІДДІЛУ ЗАПОБІГАННЯ ФІНАНСОВИМ ОПЕРАЦІЯМ, ПОВ’ЯЗАНИМ  З ЛЕГАЛІЗАЦІЄЮ ДОХОДІВ,  ОДЕРЖАНИХ ЗЛОЧИННИМ ШЛЯХОМ СТАНОМ НА 31.12.2025</vt:lpstr>
      <vt:lpstr> ОСНОВНІ РЕЗУЛЬТАТИ РОБОТИ ВІДДІЛУ ЗАПОБІГАННЯ ФІНАНСОВИМ ОПЕРАЦІЯМ,  ПОВ’ЯЗАНИМ  З ЛЕГАЛІЗАЦІЄЮ ДОХОДІВ, ОДЕРЖАНИХ ЗЛОЧИННИМ ШЛЯХОМ  СТАНОМ НА 31.12.2025</vt:lpstr>
      <vt:lpstr>   Загальна кількість платників ПДВ 4 606,  з них  4 259 юридичних осіб 347 фізичних осіб – підприємців    </vt:lpstr>
      <vt:lpstr>Сектор реєстрації користувачів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D99-20-Terletska</dc:creator>
  <cp:lastModifiedBy>ryta.krasnopolska</cp:lastModifiedBy>
  <cp:revision>2943</cp:revision>
  <cp:lastPrinted>2020-10-15T06:42:22Z</cp:lastPrinted>
  <dcterms:created xsi:type="dcterms:W3CDTF">2018-02-26T08:56:35Z</dcterms:created>
  <dcterms:modified xsi:type="dcterms:W3CDTF">2026-02-09T13:03:52Z</dcterms:modified>
</cp:coreProperties>
</file>